
<file path=[Content_Types].xml><?xml version="1.0" encoding="utf-8"?>
<Types xmlns="http://schemas.openxmlformats.org/package/2006/content-types">
  <Default Extension="png" ContentType="image/png"/>
  <Default Extension="svg" ContentType="image/svg+xml"/>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67" r:id="rId3"/>
    <p:sldId id="268" r:id="rId4"/>
    <p:sldId id="257" r:id="rId5"/>
    <p:sldId id="258" r:id="rId6"/>
    <p:sldId id="259" r:id="rId7"/>
    <p:sldId id="260" r:id="rId8"/>
    <p:sldId id="261" r:id="rId9"/>
    <p:sldId id="262" r:id="rId10"/>
    <p:sldId id="263" r:id="rId11"/>
    <p:sldId id="264" r:id="rId12"/>
    <p:sldId id="265" r:id="rId13"/>
    <p:sldId id="266" r:id="rId14"/>
    <p:sldId id="269" r:id="rId15"/>
    <p:sldId id="270" r:id="rId16"/>
    <p:sldId id="271" r:id="rId17"/>
    <p:sldId id="272" r:id="rId18"/>
    <p:sldId id="273" r:id="rId19"/>
    <p:sldId id="274" r:id="rId20"/>
    <p:sldId id="275"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816E76-506F-43EE-E26D-B3A6CC5DFF95}" v="619" dt="2023-10-26T15:31:13.385"/>
    <p1510:client id="{181B9E89-A42F-BB20-AF6D-71C3A1098C7D}" v="985" dt="2023-10-26T17:47:07.787"/>
    <p1510:client id="{ED741BE3-18E0-4B7B-9A0B-FBF2CF509696}" v="268" dt="2023-10-26T13:14:49.8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67" d="100"/>
          <a:sy n="67" d="100"/>
        </p:scale>
        <p:origin x="452"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dirty="0"/>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10/26/2023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6208341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10/26/2023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692163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dirty="0"/>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10/26/2023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6959545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dirty="0"/>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dirty="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10/26/2023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6564320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10/26/2023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3589431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10/26/2023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1954094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10/26/2023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905348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dirty="0"/>
              <a:t>10/26/2023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3261939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dirty="0"/>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dirty="0"/>
              <a:t>10/26/2023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41584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p:cNvSpPr>
            <a:spLocks noGrp="1"/>
          </p:cNvSpPr>
          <p:nvPr>
            <p:ph type="dt" sz="half" idx="10"/>
          </p:nvPr>
        </p:nvSpPr>
        <p:spPr/>
        <p:txBody>
          <a:bodyPr/>
          <a:lstStyle/>
          <a:p>
            <a:fld id="{4509A250-FF31-4206-8172-F9D3106AACB1}" type="datetimeFigureOut">
              <a:rPr lang="en-US" dirty="0"/>
              <a:t>10/26/2023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294916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10/26/2023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978330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796027F-7875-4030-9381-8BD8C4F21935}" type="datetimeFigureOut">
              <a:rPr lang="en-US" dirty="0"/>
              <a:t>10/26/2023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672751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796027F-7875-4030-9381-8BD8C4F21935}" type="datetimeFigureOut">
              <a:rPr lang="en-US" dirty="0"/>
              <a:t>10/26/2023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189459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10/26/2023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230013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10/26/2023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591385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dirty="0"/>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10/26/2023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613219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dirty="0"/>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10/26/2023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714474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10/26/2023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extLst>
      <p:ext uri="{BB962C8B-B14F-4D97-AF65-F5344CB8AC3E}">
        <p14:creationId xmlns:p14="http://schemas.microsoft.com/office/powerpoint/2010/main" val="77904987"/>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7.pn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7.png"/><Relationship Id="rId5" Type="http://schemas.openxmlformats.org/officeDocument/2006/relationships/image" Target="../media/image8.jpe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7.pn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7.png"/><Relationship Id="rId5" Type="http://schemas.openxmlformats.org/officeDocument/2006/relationships/image" Target="../media/image11.jpe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4"/>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6955" y="160953"/>
            <a:ext cx="11162070" cy="1785374"/>
          </a:xfrm>
        </p:spPr>
        <p:txBody>
          <a:bodyPr>
            <a:normAutofit/>
          </a:bodyPr>
          <a:lstStyle/>
          <a:p>
            <a:pPr algn="ctr"/>
            <a:r>
              <a:rPr lang="en-US" sz="4800" dirty="0">
                <a:solidFill>
                  <a:schemeClr val="bg1"/>
                </a:solidFill>
                <a:latin typeface="Times New Roman"/>
                <a:cs typeface="Calibri Light"/>
              </a:rPr>
              <a:t>Predicting Customer Churn in Telecom Company </a:t>
            </a:r>
            <a:endParaRPr lang="en-US" sz="4800" dirty="0">
              <a:solidFill>
                <a:schemeClr val="bg1"/>
              </a:solidFill>
              <a:latin typeface="Times New Roman"/>
              <a:cs typeface="Times New Roman"/>
            </a:endParaRPr>
          </a:p>
        </p:txBody>
      </p:sp>
      <p:sp>
        <p:nvSpPr>
          <p:cNvPr id="3" name="Subtitle 2"/>
          <p:cNvSpPr>
            <a:spLocks noGrp="1"/>
          </p:cNvSpPr>
          <p:nvPr>
            <p:ph type="subTitle" idx="1"/>
          </p:nvPr>
        </p:nvSpPr>
        <p:spPr>
          <a:xfrm>
            <a:off x="675968" y="5199780"/>
            <a:ext cx="10830232" cy="1655762"/>
          </a:xfrm>
        </p:spPr>
        <p:txBody>
          <a:bodyPr vert="horz" lIns="91440" tIns="45720" rIns="91440" bIns="45720" rtlCol="0" anchor="t">
            <a:normAutofit/>
          </a:bodyPr>
          <a:lstStyle/>
          <a:p>
            <a:pPr algn="ctr"/>
            <a:r>
              <a:rPr lang="en-US" dirty="0">
                <a:solidFill>
                  <a:schemeClr val="bg1"/>
                </a:solidFill>
                <a:latin typeface="Times New Roman"/>
                <a:cs typeface="Calibri"/>
              </a:rPr>
              <a:t>Subject : ALY6040 DATA MINING APPLICATIONS</a:t>
            </a:r>
          </a:p>
          <a:p>
            <a:pPr algn="ctr"/>
            <a:r>
              <a:rPr lang="en-US" dirty="0">
                <a:solidFill>
                  <a:schemeClr val="bg1"/>
                </a:solidFill>
                <a:latin typeface="Times New Roman"/>
                <a:cs typeface="Calibri"/>
              </a:rPr>
              <a:t>INSTRUCTOR : PROFESSOR JUSTIN GROSZ</a:t>
            </a:r>
          </a:p>
          <a:p>
            <a:pPr algn="ctr"/>
            <a:r>
              <a:rPr lang="en-US" dirty="0">
                <a:solidFill>
                  <a:schemeClr val="bg1"/>
                </a:solidFill>
                <a:latin typeface="Times New Roman"/>
                <a:cs typeface="Calibri"/>
              </a:rPr>
              <a:t>Group : Ankit Bhalekar ,Apurwa Sontakke ,Lazaree Worlikar , Vedant Wagh</a:t>
            </a:r>
            <a:endParaRPr lang="en-US" dirty="0">
              <a:solidFill>
                <a:schemeClr val="bg1"/>
              </a:solidFill>
              <a:latin typeface="Times New Roman"/>
              <a:cs typeface="Times New Roman"/>
            </a:endParaRPr>
          </a:p>
        </p:txBody>
      </p:sp>
      <p:pic>
        <p:nvPicPr>
          <p:cNvPr id="4" name="slide1">
            <a:hlinkClick r:id="" action="ppaction://media"/>
            <a:extLst>
              <a:ext uri="{FF2B5EF4-FFF2-40B4-BE49-F238E27FC236}">
                <a16:creationId xmlns:a16="http://schemas.microsoft.com/office/drawing/2014/main" id="{6796881E-3FD4-4333-ACEA-8563B582A23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12832" y="5573636"/>
            <a:ext cx="406400" cy="406400"/>
          </a:xfrm>
          <a:prstGeom prst="rect">
            <a:avLst/>
          </a:prstGeom>
        </p:spPr>
      </p:pic>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D056C-EC35-2FE3-7B19-A6325E076319}"/>
              </a:ext>
            </a:extLst>
          </p:cNvPr>
          <p:cNvSpPr>
            <a:spLocks noGrp="1"/>
          </p:cNvSpPr>
          <p:nvPr>
            <p:ph type="title"/>
          </p:nvPr>
        </p:nvSpPr>
        <p:spPr>
          <a:xfrm>
            <a:off x="513737" y="113072"/>
            <a:ext cx="9252154" cy="1223983"/>
          </a:xfrm>
        </p:spPr>
        <p:txBody>
          <a:bodyPr>
            <a:normAutofit/>
          </a:bodyPr>
          <a:lstStyle/>
          <a:p>
            <a:r>
              <a:rPr lang="en-US" dirty="0">
                <a:latin typeface="Times New Roman"/>
                <a:cs typeface="Times New Roman"/>
              </a:rPr>
              <a:t>Baseline logistic regression results</a:t>
            </a:r>
          </a:p>
        </p:txBody>
      </p:sp>
      <p:sp>
        <p:nvSpPr>
          <p:cNvPr id="3" name="Content Placeholder 2">
            <a:extLst>
              <a:ext uri="{FF2B5EF4-FFF2-40B4-BE49-F238E27FC236}">
                <a16:creationId xmlns:a16="http://schemas.microsoft.com/office/drawing/2014/main" id="{3743AD22-30B1-B85A-EA04-100AC4EFC0AE}"/>
              </a:ext>
            </a:extLst>
          </p:cNvPr>
          <p:cNvSpPr>
            <a:spLocks noGrp="1"/>
          </p:cNvSpPr>
          <p:nvPr>
            <p:ph idx="1"/>
          </p:nvPr>
        </p:nvSpPr>
        <p:spPr>
          <a:xfrm>
            <a:off x="513376" y="1339375"/>
            <a:ext cx="5432246" cy="4663217"/>
          </a:xfrm>
        </p:spPr>
        <p:txBody>
          <a:bodyPr vert="horz" lIns="91440" tIns="45720" rIns="91440" bIns="45720" rtlCol="0" anchor="t">
            <a:noAutofit/>
          </a:bodyPr>
          <a:lstStyle/>
          <a:p>
            <a:pPr marL="0" indent="0">
              <a:lnSpc>
                <a:spcPct val="90000"/>
              </a:lnSpc>
              <a:buNone/>
            </a:pPr>
            <a:r>
              <a:rPr lang="en-US" sz="2400" b="1">
                <a:latin typeface="Times New Roman"/>
                <a:cs typeface="Times New Roman"/>
              </a:rPr>
              <a:t>Performance Metrics :</a:t>
            </a:r>
            <a:endParaRPr lang="en-US">
              <a:latin typeface="Century Gothic" panose="020B0502020202020204"/>
              <a:cs typeface="Times New Roman"/>
            </a:endParaRPr>
          </a:p>
          <a:p>
            <a:pPr marL="0" indent="0">
              <a:lnSpc>
                <a:spcPct val="90000"/>
              </a:lnSpc>
              <a:buNone/>
            </a:pPr>
            <a:r>
              <a:rPr lang="en-US" sz="2400">
                <a:latin typeface="Times New Roman"/>
                <a:cs typeface="Times New Roman"/>
              </a:rPr>
              <a:t>Accuracy: 81.09%,  </a:t>
            </a:r>
            <a:endParaRPr lang="en-US"/>
          </a:p>
          <a:p>
            <a:pPr marL="0" indent="0">
              <a:lnSpc>
                <a:spcPct val="90000"/>
              </a:lnSpc>
              <a:buClr>
                <a:srgbClr val="8AD0D6"/>
              </a:buClr>
              <a:buNone/>
            </a:pPr>
            <a:r>
              <a:rPr lang="en-US" sz="2400" dirty="0">
                <a:latin typeface="Times New Roman"/>
                <a:cs typeface="Times New Roman"/>
              </a:rPr>
              <a:t>Precision: 64.34%</a:t>
            </a:r>
          </a:p>
          <a:p>
            <a:pPr marL="0" indent="0">
              <a:lnSpc>
                <a:spcPct val="90000"/>
              </a:lnSpc>
              <a:buClr>
                <a:srgbClr val="8AD0D6"/>
              </a:buClr>
              <a:buNone/>
            </a:pPr>
            <a:r>
              <a:rPr lang="en-US" sz="2400" dirty="0">
                <a:latin typeface="Times New Roman"/>
                <a:cs typeface="Times New Roman"/>
              </a:rPr>
              <a:t>Recall: 57.54%,      </a:t>
            </a:r>
          </a:p>
          <a:p>
            <a:pPr marL="0" indent="0">
              <a:lnSpc>
                <a:spcPct val="90000"/>
              </a:lnSpc>
              <a:buClr>
                <a:srgbClr val="8AD0D6"/>
              </a:buClr>
              <a:buNone/>
            </a:pPr>
            <a:r>
              <a:rPr lang="en-US" sz="2400" dirty="0">
                <a:latin typeface="Times New Roman"/>
                <a:cs typeface="Times New Roman"/>
              </a:rPr>
              <a:t>F1-Score: 60.76% </a:t>
            </a:r>
            <a:endParaRPr lang="en-US" sz="2400" dirty="0">
              <a:latin typeface="Century Gothic" panose="020B0502020202020204"/>
              <a:cs typeface="Times New Roman"/>
            </a:endParaRPr>
          </a:p>
          <a:p>
            <a:pPr marL="0" indent="0">
              <a:lnSpc>
                <a:spcPct val="90000"/>
              </a:lnSpc>
              <a:buNone/>
            </a:pPr>
            <a:r>
              <a:rPr lang="en-US" sz="2400" dirty="0">
                <a:latin typeface="Times New Roman"/>
                <a:cs typeface="Times New Roman"/>
              </a:rPr>
              <a:t>    </a:t>
            </a:r>
            <a:endParaRPr lang="en-US" sz="2400">
              <a:latin typeface="Century Gothic" panose="020B0502020202020204"/>
              <a:cs typeface="Times New Roman"/>
            </a:endParaRPr>
          </a:p>
          <a:p>
            <a:pPr marL="0" indent="0">
              <a:lnSpc>
                <a:spcPct val="90000"/>
              </a:lnSpc>
              <a:buClr>
                <a:srgbClr val="8AD0D6"/>
              </a:buClr>
              <a:buNone/>
            </a:pPr>
            <a:r>
              <a:rPr lang="en-US" sz="2400" b="1" dirty="0">
                <a:latin typeface="Times New Roman"/>
                <a:cs typeface="Times New Roman"/>
              </a:rPr>
              <a:t>Emphasis on Recall:</a:t>
            </a:r>
            <a:endParaRPr lang="en-US" sz="2400" dirty="0">
              <a:latin typeface="Times New Roman"/>
              <a:cs typeface="Times New Roman"/>
            </a:endParaRPr>
          </a:p>
          <a:p>
            <a:pPr marL="0" indent="0">
              <a:lnSpc>
                <a:spcPct val="90000"/>
              </a:lnSpc>
              <a:buClr>
                <a:srgbClr val="8AD0D6"/>
              </a:buClr>
              <a:buNone/>
            </a:pPr>
            <a:r>
              <a:rPr lang="en-US" sz="2400" dirty="0">
                <a:latin typeface="Times New Roman"/>
                <a:cs typeface="Times New Roman"/>
              </a:rPr>
              <a:t>Recall is prioritized over accuracy and precision</a:t>
            </a:r>
          </a:p>
          <a:p>
            <a:pPr marL="0" indent="0">
              <a:lnSpc>
                <a:spcPct val="90000"/>
              </a:lnSpc>
              <a:buClr>
                <a:srgbClr val="8AD0D6"/>
              </a:buClr>
              <a:buNone/>
            </a:pPr>
            <a:r>
              <a:rPr lang="en-US" sz="2400" dirty="0">
                <a:latin typeface="Times New Roman"/>
                <a:cs typeface="Times New Roman"/>
              </a:rPr>
              <a:t>It helps identify potential churners effectively</a:t>
            </a:r>
          </a:p>
          <a:p>
            <a:pPr marL="0" indent="0">
              <a:lnSpc>
                <a:spcPct val="90000"/>
              </a:lnSpc>
              <a:buClr>
                <a:srgbClr val="8AD0D6"/>
              </a:buClr>
              <a:buNone/>
            </a:pPr>
            <a:endParaRPr lang="en-US" sz="2400" dirty="0">
              <a:latin typeface="Times New Roman"/>
              <a:cs typeface="Times New Roman"/>
            </a:endParaRPr>
          </a:p>
          <a:p>
            <a:pPr marL="0" indent="0">
              <a:lnSpc>
                <a:spcPct val="90000"/>
              </a:lnSpc>
              <a:buClr>
                <a:srgbClr val="8AD0D6"/>
              </a:buClr>
              <a:buNone/>
            </a:pPr>
            <a:endParaRPr lang="en-US" sz="2400" dirty="0"/>
          </a:p>
        </p:txBody>
      </p:sp>
      <p:pic>
        <p:nvPicPr>
          <p:cNvPr id="4" name="Picture 3" descr="A white rectangular box with black text&#10;&#10;Description automatically generated">
            <a:extLst>
              <a:ext uri="{FF2B5EF4-FFF2-40B4-BE49-F238E27FC236}">
                <a16:creationId xmlns:a16="http://schemas.microsoft.com/office/drawing/2014/main" id="{06A797BB-19D8-6D5C-5613-5081AE072790}"/>
              </a:ext>
            </a:extLst>
          </p:cNvPr>
          <p:cNvPicPr>
            <a:picLocks noChangeAspect="1"/>
          </p:cNvPicPr>
          <p:nvPr/>
        </p:nvPicPr>
        <p:blipFill>
          <a:blip r:embed="rId3"/>
          <a:stretch>
            <a:fillRect/>
          </a:stretch>
        </p:blipFill>
        <p:spPr>
          <a:xfrm>
            <a:off x="5551142" y="1485239"/>
            <a:ext cx="5967820" cy="2577101"/>
          </a:xfrm>
          <a:prstGeom prst="rect">
            <a:avLst/>
          </a:prstGeom>
          <a:effectLst>
            <a:outerShdw blurRad="50800" dist="38100" dir="5400000" algn="t" rotWithShape="0">
              <a:prstClr val="black">
                <a:alpha val="43000"/>
              </a:prstClr>
            </a:outerShdw>
          </a:effectLst>
        </p:spPr>
      </p:pic>
      <p:sp>
        <p:nvSpPr>
          <p:cNvPr id="5" name="TextBox 4">
            <a:extLst>
              <a:ext uri="{FF2B5EF4-FFF2-40B4-BE49-F238E27FC236}">
                <a16:creationId xmlns:a16="http://schemas.microsoft.com/office/drawing/2014/main" id="{35A6FEC7-4BFF-8E5A-2B77-A9083300351D}"/>
              </a:ext>
            </a:extLst>
          </p:cNvPr>
          <p:cNvSpPr txBox="1"/>
          <p:nvPr/>
        </p:nvSpPr>
        <p:spPr>
          <a:xfrm>
            <a:off x="5647402" y="4467532"/>
            <a:ext cx="5770306" cy="19195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n-US" sz="2400" b="1" dirty="0">
                <a:latin typeface="Times New Roman"/>
                <a:cs typeface="Times New Roman"/>
              </a:rPr>
              <a:t>Importance of Maximizing Recall:</a:t>
            </a:r>
            <a:endParaRPr lang="en-US" sz="2400" dirty="0">
              <a:latin typeface="Times New Roman"/>
              <a:cs typeface="Times New Roman"/>
            </a:endParaRPr>
          </a:p>
          <a:p>
            <a:pPr>
              <a:lnSpc>
                <a:spcPct val="90000"/>
              </a:lnSpc>
              <a:spcBef>
                <a:spcPts val="1000"/>
              </a:spcBef>
            </a:pPr>
            <a:r>
              <a:rPr lang="en-US" sz="2400" dirty="0">
                <a:latin typeface="Times New Roman"/>
                <a:cs typeface="Times New Roman"/>
              </a:rPr>
              <a:t>Proactive churn prediction for revenue protection and enhanced customer retention efforts</a:t>
            </a:r>
            <a:endParaRPr lang="en-US" sz="2400" dirty="0"/>
          </a:p>
          <a:p>
            <a:pPr algn="l"/>
            <a:endParaRPr lang="en-US" sz="2400" dirty="0"/>
          </a:p>
        </p:txBody>
      </p:sp>
    </p:spTree>
    <p:extLst>
      <p:ext uri="{BB962C8B-B14F-4D97-AF65-F5344CB8AC3E}">
        <p14:creationId xmlns:p14="http://schemas.microsoft.com/office/powerpoint/2010/main" val="996266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80197-BB8B-2F1E-CD78-B2E6AA98F17A}"/>
              </a:ext>
            </a:extLst>
          </p:cNvPr>
          <p:cNvSpPr>
            <a:spLocks noGrp="1"/>
          </p:cNvSpPr>
          <p:nvPr>
            <p:ph type="title"/>
          </p:nvPr>
        </p:nvSpPr>
        <p:spPr>
          <a:xfrm>
            <a:off x="526027" y="285137"/>
            <a:ext cx="9252154" cy="1223983"/>
          </a:xfrm>
        </p:spPr>
        <p:txBody>
          <a:bodyPr>
            <a:normAutofit/>
          </a:bodyPr>
          <a:lstStyle/>
          <a:p>
            <a:r>
              <a:rPr lang="en-US" dirty="0">
                <a:latin typeface="Times New Roman"/>
                <a:cs typeface="Times New Roman"/>
              </a:rPr>
              <a:t>Optimized Logistic Regression</a:t>
            </a:r>
          </a:p>
        </p:txBody>
      </p:sp>
      <p:sp>
        <p:nvSpPr>
          <p:cNvPr id="3" name="Content Placeholder 2">
            <a:extLst>
              <a:ext uri="{FF2B5EF4-FFF2-40B4-BE49-F238E27FC236}">
                <a16:creationId xmlns:a16="http://schemas.microsoft.com/office/drawing/2014/main" id="{AD147B8C-576C-D960-3E94-766A913271F2}"/>
              </a:ext>
            </a:extLst>
          </p:cNvPr>
          <p:cNvSpPr>
            <a:spLocks noGrp="1"/>
          </p:cNvSpPr>
          <p:nvPr>
            <p:ph idx="1"/>
          </p:nvPr>
        </p:nvSpPr>
        <p:spPr>
          <a:xfrm>
            <a:off x="525667" y="1007537"/>
            <a:ext cx="11311683" cy="5117958"/>
          </a:xfrm>
        </p:spPr>
        <p:txBody>
          <a:bodyPr vert="horz" lIns="91440" tIns="45720" rIns="91440" bIns="45720" rtlCol="0" anchor="t">
            <a:noAutofit/>
          </a:bodyPr>
          <a:lstStyle/>
          <a:p>
            <a:pPr>
              <a:lnSpc>
                <a:spcPct val="90000"/>
              </a:lnSpc>
              <a:buNone/>
            </a:pPr>
            <a:r>
              <a:rPr lang="en-US" sz="2400" dirty="0">
                <a:latin typeface="Times New Roman"/>
                <a:cs typeface="Times New Roman"/>
              </a:rPr>
              <a:t>Fine-tuned the model by lowering the threshold from 0.5 to 0.3 for churning prediction.</a:t>
            </a:r>
            <a:endParaRPr lang="en-US" sz="2400" dirty="0"/>
          </a:p>
          <a:p>
            <a:pPr marL="0" indent="0">
              <a:lnSpc>
                <a:spcPct val="90000"/>
              </a:lnSpc>
              <a:buNone/>
            </a:pPr>
            <a:r>
              <a:rPr lang="en-US" sz="2400" dirty="0">
                <a:latin typeface="Times New Roman"/>
                <a:cs typeface="Times New Roman"/>
              </a:rPr>
              <a:t>Increased model's leniency in classifying observations as positive</a:t>
            </a:r>
          </a:p>
          <a:p>
            <a:pPr>
              <a:lnSpc>
                <a:spcPct val="90000"/>
              </a:lnSpc>
              <a:buNone/>
            </a:pPr>
            <a:r>
              <a:rPr lang="en-US" sz="2400" b="1">
                <a:latin typeface="Times New Roman"/>
                <a:cs typeface="Times New Roman"/>
              </a:rPr>
              <a:t>Performance Metrics:        </a:t>
            </a:r>
            <a:endParaRPr lang="en-US" sz="2400"/>
          </a:p>
          <a:p>
            <a:pPr>
              <a:lnSpc>
                <a:spcPct val="90000"/>
              </a:lnSpc>
              <a:buNone/>
            </a:pPr>
            <a:r>
              <a:rPr lang="en-US" sz="2400" dirty="0">
                <a:latin typeface="Times New Roman"/>
                <a:cs typeface="Times New Roman"/>
              </a:rPr>
              <a:t>Accuracy: 78.10%</a:t>
            </a:r>
            <a:endParaRPr lang="en-US" sz="2400"/>
          </a:p>
          <a:p>
            <a:pPr>
              <a:lnSpc>
                <a:spcPct val="90000"/>
              </a:lnSpc>
              <a:buNone/>
            </a:pPr>
            <a:r>
              <a:rPr lang="en-US" sz="2400" dirty="0">
                <a:latin typeface="Times New Roman"/>
                <a:cs typeface="Times New Roman"/>
              </a:rPr>
              <a:t>Precision: 54.75%</a:t>
            </a:r>
            <a:endParaRPr lang="en-US" sz="2400"/>
          </a:p>
          <a:p>
            <a:pPr>
              <a:lnSpc>
                <a:spcPct val="90000"/>
              </a:lnSpc>
              <a:buNone/>
            </a:pPr>
            <a:r>
              <a:rPr lang="en-US" sz="2400" dirty="0">
                <a:latin typeface="Times New Roman"/>
                <a:cs typeface="Times New Roman"/>
              </a:rPr>
              <a:t>Recall: 80.44%</a:t>
            </a:r>
            <a:endParaRPr lang="en-US" sz="2400" dirty="0"/>
          </a:p>
          <a:p>
            <a:pPr>
              <a:lnSpc>
                <a:spcPct val="90000"/>
              </a:lnSpc>
              <a:buNone/>
            </a:pPr>
            <a:r>
              <a:rPr lang="en-US" sz="2400" dirty="0">
                <a:latin typeface="Times New Roman"/>
                <a:cs typeface="Times New Roman"/>
              </a:rPr>
              <a:t>F1-Score: 65.15%</a:t>
            </a:r>
            <a:endParaRPr lang="en-US" sz="2400" dirty="0"/>
          </a:p>
          <a:p>
            <a:pPr marL="0" indent="0">
              <a:lnSpc>
                <a:spcPct val="90000"/>
              </a:lnSpc>
              <a:buNone/>
            </a:pPr>
            <a:r>
              <a:rPr lang="en-US" sz="2400" dirty="0">
                <a:latin typeface="Times New Roman"/>
                <a:cs typeface="Times New Roman"/>
              </a:rPr>
              <a:t>Few Significant variables:</a:t>
            </a:r>
          </a:p>
          <a:p>
            <a:pPr>
              <a:lnSpc>
                <a:spcPct val="90000"/>
              </a:lnSpc>
              <a:buFont typeface="Arial" charset="2"/>
              <a:buChar char="•"/>
            </a:pPr>
            <a:r>
              <a:rPr lang="en-US" sz="2400" dirty="0">
                <a:latin typeface="Times New Roman"/>
                <a:cs typeface="Times New Roman"/>
              </a:rPr>
              <a:t>Tenure (-0.8241): Longer tenure indicates lower churn likelihood.</a:t>
            </a:r>
            <a:endParaRPr lang="en-US" sz="2400" dirty="0"/>
          </a:p>
          <a:p>
            <a:pPr>
              <a:lnSpc>
                <a:spcPct val="90000"/>
              </a:lnSpc>
              <a:buFont typeface="Arial" charset="2"/>
              <a:buChar char="•"/>
            </a:pPr>
            <a:r>
              <a:rPr lang="en-US" sz="2400" dirty="0">
                <a:latin typeface="Times New Roman"/>
                <a:cs typeface="Times New Roman"/>
              </a:rPr>
              <a:t>Contract (Two years) (-0.568) :Longer-term contracts reduce churn compared to shorter-term or monthly contracts.</a:t>
            </a:r>
            <a:endParaRPr lang="en-US" sz="2400" dirty="0"/>
          </a:p>
          <a:p>
            <a:pPr>
              <a:lnSpc>
                <a:spcPct val="90000"/>
              </a:lnSpc>
              <a:buFont typeface="Arial" charset="2"/>
              <a:buChar char="•"/>
            </a:pPr>
            <a:r>
              <a:rPr lang="en-US" sz="2400" dirty="0" err="1">
                <a:latin typeface="Times New Roman"/>
                <a:ea typeface="+mj-lt"/>
                <a:cs typeface="Times New Roman"/>
              </a:rPr>
              <a:t>PaymentMethod_Credit</a:t>
            </a:r>
            <a:r>
              <a:rPr lang="en-US" sz="2400" dirty="0">
                <a:latin typeface="Times New Roman"/>
                <a:ea typeface="+mj-lt"/>
                <a:cs typeface="Times New Roman"/>
              </a:rPr>
              <a:t> card (automatic)(-0.0264): Promoting</a:t>
            </a:r>
            <a:r>
              <a:rPr lang="en-US" sz="2400" dirty="0">
                <a:latin typeface="Times New Roman"/>
                <a:cs typeface="Times New Roman"/>
              </a:rPr>
              <a:t> credit card payments, especially automatic ones, linked to higher customer retention</a:t>
            </a:r>
            <a:endParaRPr lang="en-US" sz="2400" dirty="0"/>
          </a:p>
        </p:txBody>
      </p:sp>
      <p:pic>
        <p:nvPicPr>
          <p:cNvPr id="4" name="Picture 3" descr="A white rectangular box with black text&#10;&#10;Description automatically generated">
            <a:extLst>
              <a:ext uri="{FF2B5EF4-FFF2-40B4-BE49-F238E27FC236}">
                <a16:creationId xmlns:a16="http://schemas.microsoft.com/office/drawing/2014/main" id="{FABE23EC-1BEC-EB32-BC7B-F25860B404DE}"/>
              </a:ext>
            </a:extLst>
          </p:cNvPr>
          <p:cNvPicPr>
            <a:picLocks noChangeAspect="1"/>
          </p:cNvPicPr>
          <p:nvPr/>
        </p:nvPicPr>
        <p:blipFill rotWithShape="1">
          <a:blip r:embed="rId3"/>
          <a:srcRect l="-31440" b="-35294"/>
          <a:stretch/>
        </p:blipFill>
        <p:spPr>
          <a:xfrm>
            <a:off x="3841485" y="2122820"/>
            <a:ext cx="7211152" cy="2321740"/>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2310980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A5DFD4-7B69-0043-5E6D-A47F300E3AD1}"/>
              </a:ext>
            </a:extLst>
          </p:cNvPr>
          <p:cNvSpPr>
            <a:spLocks noGrp="1"/>
          </p:cNvSpPr>
          <p:nvPr>
            <p:ph type="title"/>
          </p:nvPr>
        </p:nvSpPr>
        <p:spPr>
          <a:xfrm>
            <a:off x="489156" y="592395"/>
            <a:ext cx="6188190" cy="1622321"/>
          </a:xfrm>
        </p:spPr>
        <p:txBody>
          <a:bodyPr>
            <a:normAutofit/>
          </a:bodyPr>
          <a:lstStyle/>
          <a:p>
            <a:r>
              <a:rPr lang="en-US" dirty="0">
                <a:solidFill>
                  <a:srgbClr val="EBEBEB"/>
                </a:solidFill>
                <a:latin typeface="Times New Roman"/>
                <a:cs typeface="Times New Roman"/>
              </a:rPr>
              <a:t> Decision Tree</a:t>
            </a:r>
          </a:p>
        </p:txBody>
      </p:sp>
      <p:sp>
        <p:nvSpPr>
          <p:cNvPr id="3" name="Content Placeholder 2">
            <a:extLst>
              <a:ext uri="{FF2B5EF4-FFF2-40B4-BE49-F238E27FC236}">
                <a16:creationId xmlns:a16="http://schemas.microsoft.com/office/drawing/2014/main" id="{FBCA647A-E6F7-864B-425D-16FF12CFC9E6}"/>
              </a:ext>
            </a:extLst>
          </p:cNvPr>
          <p:cNvSpPr>
            <a:spLocks noGrp="1"/>
          </p:cNvSpPr>
          <p:nvPr>
            <p:ph idx="1"/>
          </p:nvPr>
        </p:nvSpPr>
        <p:spPr>
          <a:xfrm>
            <a:off x="562898" y="1541206"/>
            <a:ext cx="6188189" cy="3785419"/>
          </a:xfrm>
        </p:spPr>
        <p:txBody>
          <a:bodyPr vert="horz" lIns="91440" tIns="45720" rIns="91440" bIns="45720" rtlCol="0" anchor="t">
            <a:normAutofit/>
          </a:bodyPr>
          <a:lstStyle/>
          <a:p>
            <a:pPr marL="0" indent="0">
              <a:buNone/>
            </a:pPr>
            <a:r>
              <a:rPr lang="en-US" sz="2400" dirty="0">
                <a:solidFill>
                  <a:srgbClr val="FFFFFF"/>
                </a:solidFill>
                <a:latin typeface="Times New Roman"/>
                <a:ea typeface="+mj-lt"/>
                <a:cs typeface="+mj-lt"/>
              </a:rPr>
              <a:t>Logistic regression assumes linear relationship between the independent variables and the log-odds of the dependent variable, we will now try using decision tree to predict whether a customer will churn or not which does not make such assumption.</a:t>
            </a:r>
            <a:endParaRPr lang="en-US" sz="2400" dirty="0">
              <a:solidFill>
                <a:srgbClr val="FFFFFF"/>
              </a:solidFill>
              <a:latin typeface="Times New Roman"/>
              <a:cs typeface="Times New Roman"/>
            </a:endParaRPr>
          </a:p>
        </p:txBody>
      </p:sp>
      <p:sp>
        <p:nvSpPr>
          <p:cNvPr id="18"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Seedling growing on a tree trunk">
            <a:extLst>
              <a:ext uri="{FF2B5EF4-FFF2-40B4-BE49-F238E27FC236}">
                <a16:creationId xmlns:a16="http://schemas.microsoft.com/office/drawing/2014/main" id="{5824BC83-516F-5C59-069E-205AB9375602}"/>
              </a:ext>
            </a:extLst>
          </p:cNvPr>
          <p:cNvPicPr>
            <a:picLocks noChangeAspect="1"/>
          </p:cNvPicPr>
          <p:nvPr/>
        </p:nvPicPr>
        <p:blipFill rotWithShape="1">
          <a:blip r:embed="rId3"/>
          <a:srcRect l="26679" r="24289" b="-1"/>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4154784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A6028-908C-FE98-489C-6004AFEFAD43}"/>
              </a:ext>
            </a:extLst>
          </p:cNvPr>
          <p:cNvSpPr>
            <a:spLocks noGrp="1"/>
          </p:cNvSpPr>
          <p:nvPr>
            <p:ph type="title"/>
          </p:nvPr>
        </p:nvSpPr>
        <p:spPr>
          <a:xfrm>
            <a:off x="489156" y="113072"/>
            <a:ext cx="9252154" cy="1223983"/>
          </a:xfrm>
        </p:spPr>
        <p:txBody>
          <a:bodyPr>
            <a:normAutofit/>
          </a:bodyPr>
          <a:lstStyle/>
          <a:p>
            <a:r>
              <a:rPr lang="en-US" dirty="0">
                <a:latin typeface="Times New Roman"/>
                <a:cs typeface="Times New Roman"/>
              </a:rPr>
              <a:t>Baseline Decision Tree</a:t>
            </a:r>
          </a:p>
        </p:txBody>
      </p:sp>
      <p:sp>
        <p:nvSpPr>
          <p:cNvPr id="3" name="Content Placeholder 2">
            <a:extLst>
              <a:ext uri="{FF2B5EF4-FFF2-40B4-BE49-F238E27FC236}">
                <a16:creationId xmlns:a16="http://schemas.microsoft.com/office/drawing/2014/main" id="{4DD40B06-40AA-7965-C02D-E4924BC34FA6}"/>
              </a:ext>
            </a:extLst>
          </p:cNvPr>
          <p:cNvSpPr>
            <a:spLocks noGrp="1"/>
          </p:cNvSpPr>
          <p:nvPr>
            <p:ph idx="1"/>
          </p:nvPr>
        </p:nvSpPr>
        <p:spPr>
          <a:xfrm>
            <a:off x="574827" y="1339375"/>
            <a:ext cx="3531910" cy="2487831"/>
          </a:xfrm>
        </p:spPr>
        <p:txBody>
          <a:bodyPr vert="horz" lIns="91440" tIns="45720" rIns="91440" bIns="45720" rtlCol="0" anchor="t">
            <a:noAutofit/>
          </a:bodyPr>
          <a:lstStyle/>
          <a:p>
            <a:pPr marL="0" indent="0">
              <a:lnSpc>
                <a:spcPct val="90000"/>
              </a:lnSpc>
              <a:buNone/>
            </a:pPr>
            <a:r>
              <a:rPr lang="en-US" sz="2400" b="1" dirty="0">
                <a:latin typeface="Times New Roman"/>
                <a:cs typeface="Times New Roman"/>
              </a:rPr>
              <a:t>Model Performance:</a:t>
            </a:r>
            <a:endParaRPr lang="en-US" sz="2400" dirty="0"/>
          </a:p>
          <a:p>
            <a:pPr marL="0" indent="0">
              <a:lnSpc>
                <a:spcPct val="90000"/>
              </a:lnSpc>
              <a:buClr>
                <a:srgbClr val="8AD0D6"/>
              </a:buClr>
              <a:buNone/>
            </a:pPr>
            <a:r>
              <a:rPr lang="en-US" sz="2400" dirty="0">
                <a:latin typeface="Times New Roman"/>
                <a:cs typeface="Times New Roman"/>
              </a:rPr>
              <a:t>Accuracy: 72.3%</a:t>
            </a:r>
            <a:endParaRPr lang="en-US" sz="2400" dirty="0"/>
          </a:p>
          <a:p>
            <a:pPr marL="0" indent="0">
              <a:lnSpc>
                <a:spcPct val="90000"/>
              </a:lnSpc>
              <a:buClr>
                <a:srgbClr val="8AD0D6"/>
              </a:buClr>
              <a:buNone/>
            </a:pPr>
            <a:r>
              <a:rPr lang="en-US" sz="2400" dirty="0">
                <a:latin typeface="Times New Roman"/>
                <a:cs typeface="Times New Roman"/>
              </a:rPr>
              <a:t>Precision: 48.11%</a:t>
            </a:r>
            <a:endParaRPr lang="en-US" sz="2400" dirty="0"/>
          </a:p>
          <a:p>
            <a:pPr marL="0" indent="0">
              <a:lnSpc>
                <a:spcPct val="90000"/>
              </a:lnSpc>
              <a:buClr>
                <a:srgbClr val="8AD0D6"/>
              </a:buClr>
              <a:buNone/>
            </a:pPr>
            <a:r>
              <a:rPr lang="en-US" sz="2400" dirty="0">
                <a:latin typeface="Times New Roman"/>
                <a:cs typeface="Times New Roman"/>
              </a:rPr>
              <a:t>Recall: 51.06%</a:t>
            </a:r>
            <a:endParaRPr lang="en-US" sz="2400" dirty="0"/>
          </a:p>
          <a:p>
            <a:pPr marL="0" indent="0">
              <a:lnSpc>
                <a:spcPct val="90000"/>
              </a:lnSpc>
              <a:buClr>
                <a:srgbClr val="8AD0D6"/>
              </a:buClr>
              <a:buNone/>
            </a:pPr>
            <a:r>
              <a:rPr lang="en-US" sz="2400" dirty="0">
                <a:latin typeface="Times New Roman"/>
                <a:cs typeface="Times New Roman"/>
              </a:rPr>
              <a:t>F1 Score: 49.54%</a:t>
            </a:r>
            <a:endParaRPr lang="en-US" sz="2400" dirty="0"/>
          </a:p>
          <a:p>
            <a:pPr marL="0" indent="0">
              <a:lnSpc>
                <a:spcPct val="90000"/>
              </a:lnSpc>
              <a:buClr>
                <a:srgbClr val="8AD0D6"/>
              </a:buClr>
              <a:buNone/>
            </a:pPr>
            <a:endParaRPr lang="en-US" sz="2400" b="1" dirty="0">
              <a:latin typeface="Times New Roman"/>
              <a:cs typeface="Times New Roman"/>
            </a:endParaRPr>
          </a:p>
          <a:p>
            <a:pPr marL="0" indent="0">
              <a:lnSpc>
                <a:spcPct val="90000"/>
              </a:lnSpc>
              <a:buNone/>
            </a:pPr>
            <a:endParaRPr lang="en-US" sz="2400" dirty="0"/>
          </a:p>
        </p:txBody>
      </p:sp>
      <p:sp>
        <p:nvSpPr>
          <p:cNvPr id="4" name="TextBox 3">
            <a:extLst>
              <a:ext uri="{FF2B5EF4-FFF2-40B4-BE49-F238E27FC236}">
                <a16:creationId xmlns:a16="http://schemas.microsoft.com/office/drawing/2014/main" id="{D3DE2197-A175-524A-05CA-81F4BBF9A0AA}"/>
              </a:ext>
            </a:extLst>
          </p:cNvPr>
          <p:cNvSpPr txBox="1"/>
          <p:nvPr/>
        </p:nvSpPr>
        <p:spPr>
          <a:xfrm>
            <a:off x="577645" y="4203290"/>
            <a:ext cx="10268564" cy="14947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n-US" sz="2400" b="1" dirty="0">
                <a:latin typeface="Times New Roman"/>
                <a:cs typeface="Times New Roman"/>
              </a:rPr>
              <a:t>Observation:</a:t>
            </a:r>
            <a:endParaRPr lang="en-US" sz="2400" dirty="0">
              <a:latin typeface="Times New Roman"/>
              <a:cs typeface="Times New Roman"/>
            </a:endParaRPr>
          </a:p>
          <a:p>
            <a:pPr>
              <a:lnSpc>
                <a:spcPct val="90000"/>
              </a:lnSpc>
              <a:spcBef>
                <a:spcPts val="1000"/>
              </a:spcBef>
            </a:pPr>
            <a:r>
              <a:rPr lang="en-US" sz="2400" dirty="0">
                <a:latin typeface="Times New Roman"/>
                <a:cs typeface="Times New Roman"/>
              </a:rPr>
              <a:t>The recall of 51.06% indicates the model identifies only half of the churners in the dataset. This suggests potential room for improvement.</a:t>
            </a:r>
          </a:p>
          <a:p>
            <a:pPr algn="l"/>
            <a:endParaRPr lang="en-US" dirty="0"/>
          </a:p>
        </p:txBody>
      </p:sp>
      <p:pic>
        <p:nvPicPr>
          <p:cNvPr id="5" name="Picture 4" descr="A white rectangular box with black text&#10;&#10;Description automatically generated">
            <a:extLst>
              <a:ext uri="{FF2B5EF4-FFF2-40B4-BE49-F238E27FC236}">
                <a16:creationId xmlns:a16="http://schemas.microsoft.com/office/drawing/2014/main" id="{9573253B-E86C-9E4B-FC48-E543F20A7DFA}"/>
              </a:ext>
            </a:extLst>
          </p:cNvPr>
          <p:cNvPicPr>
            <a:picLocks noChangeAspect="1"/>
          </p:cNvPicPr>
          <p:nvPr/>
        </p:nvPicPr>
        <p:blipFill>
          <a:blip r:embed="rId3"/>
          <a:stretch>
            <a:fillRect/>
          </a:stretch>
        </p:blipFill>
        <p:spPr>
          <a:xfrm>
            <a:off x="4748981" y="1127139"/>
            <a:ext cx="5594554" cy="2919948"/>
          </a:xfrm>
          <a:prstGeom prst="rect">
            <a:avLst/>
          </a:prstGeom>
        </p:spPr>
      </p:pic>
    </p:spTree>
    <p:extLst>
      <p:ext uri="{BB962C8B-B14F-4D97-AF65-F5344CB8AC3E}">
        <p14:creationId xmlns:p14="http://schemas.microsoft.com/office/powerpoint/2010/main" val="731495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AAAC1-9B42-4196-4E5B-D29AA5C1B045}"/>
              </a:ext>
            </a:extLst>
          </p:cNvPr>
          <p:cNvSpPr>
            <a:spLocks noGrp="1"/>
          </p:cNvSpPr>
          <p:nvPr>
            <p:ph type="title"/>
          </p:nvPr>
        </p:nvSpPr>
        <p:spPr>
          <a:xfrm>
            <a:off x="203659" y="157750"/>
            <a:ext cx="9404723" cy="786014"/>
          </a:xfrm>
        </p:spPr>
        <p:txBody>
          <a:bodyPr/>
          <a:lstStyle/>
          <a:p>
            <a:r>
              <a:rPr lang="en-US" dirty="0"/>
              <a:t>Optimized Decision Tree</a:t>
            </a:r>
            <a:br>
              <a:rPr lang="en-US" dirty="0"/>
            </a:br>
            <a:endParaRPr lang="en-US" dirty="0"/>
          </a:p>
        </p:txBody>
      </p:sp>
      <p:sp>
        <p:nvSpPr>
          <p:cNvPr id="3" name="Content Placeholder 2">
            <a:extLst>
              <a:ext uri="{FF2B5EF4-FFF2-40B4-BE49-F238E27FC236}">
                <a16:creationId xmlns:a16="http://schemas.microsoft.com/office/drawing/2014/main" id="{B6BBE413-6B0F-B244-DD73-F7ADC15E6EB1}"/>
              </a:ext>
            </a:extLst>
          </p:cNvPr>
          <p:cNvSpPr>
            <a:spLocks noGrp="1"/>
          </p:cNvSpPr>
          <p:nvPr>
            <p:ph idx="1"/>
          </p:nvPr>
        </p:nvSpPr>
        <p:spPr>
          <a:xfrm>
            <a:off x="120085" y="1081981"/>
            <a:ext cx="11847056" cy="1073742"/>
          </a:xfrm>
        </p:spPr>
        <p:txBody>
          <a:bodyPr vert="horz" lIns="91440" tIns="45720" rIns="91440" bIns="45720" rtlCol="0" anchor="t">
            <a:noAutofit/>
          </a:bodyPr>
          <a:lstStyle/>
          <a:p>
            <a:pPr marL="0" indent="0">
              <a:buNone/>
            </a:pPr>
            <a:r>
              <a:rPr lang="en-US" sz="2400" dirty="0">
                <a:latin typeface="Times New Roman"/>
                <a:cs typeface="Times New Roman"/>
              </a:rPr>
              <a:t>Used Grid Search CV to find the best combination of hyperparameters for the Decision Tree model . The best hyperparameters were class weight: 'Balanced' , criterion: 'entropy' , </a:t>
            </a:r>
            <a:r>
              <a:rPr lang="en-US" sz="2400" err="1">
                <a:latin typeface="Times New Roman"/>
                <a:cs typeface="Times New Roman"/>
              </a:rPr>
              <a:t>max_depth</a:t>
            </a:r>
            <a:r>
              <a:rPr lang="en-US" sz="2400" dirty="0">
                <a:latin typeface="Times New Roman"/>
                <a:cs typeface="Times New Roman"/>
              </a:rPr>
              <a:t>: 10 , </a:t>
            </a:r>
            <a:r>
              <a:rPr lang="en-US" sz="2400" err="1">
                <a:latin typeface="Times New Roman"/>
                <a:cs typeface="Times New Roman"/>
              </a:rPr>
              <a:t>min_samples_leaf</a:t>
            </a:r>
            <a:r>
              <a:rPr lang="en-US" sz="2400" dirty="0">
                <a:latin typeface="Times New Roman"/>
                <a:cs typeface="Times New Roman"/>
              </a:rPr>
              <a:t>: 30 , </a:t>
            </a:r>
            <a:r>
              <a:rPr lang="en-US" sz="2400" err="1">
                <a:latin typeface="Times New Roman"/>
                <a:cs typeface="Times New Roman"/>
              </a:rPr>
              <a:t>min_samples_split</a:t>
            </a:r>
            <a:r>
              <a:rPr lang="en-US" sz="2400" dirty="0">
                <a:latin typeface="Times New Roman"/>
                <a:cs typeface="Times New Roman"/>
              </a:rPr>
              <a:t>: 10</a:t>
            </a:r>
          </a:p>
          <a:p>
            <a:pPr marL="0" indent="0">
              <a:buNone/>
            </a:pPr>
            <a:endParaRPr lang="en-US" sz="1800" dirty="0">
              <a:solidFill>
                <a:srgbClr val="000000"/>
              </a:solidFill>
              <a:latin typeface="Times New Roman"/>
              <a:cs typeface="Times New Roman"/>
            </a:endParaRPr>
          </a:p>
          <a:p>
            <a:pPr marL="0" indent="0">
              <a:buNone/>
            </a:pPr>
            <a:endParaRPr lang="en-US" sz="1800" dirty="0">
              <a:solidFill>
                <a:srgbClr val="000000"/>
              </a:solidFill>
              <a:latin typeface="Times New Roman"/>
              <a:cs typeface="Times New Roman"/>
            </a:endParaRPr>
          </a:p>
          <a:p>
            <a:pPr marL="0" indent="0">
              <a:buNone/>
            </a:pPr>
            <a:endParaRPr lang="en-US" sz="1800" dirty="0">
              <a:solidFill>
                <a:srgbClr val="000000"/>
              </a:solidFill>
              <a:latin typeface="Times New Roman"/>
              <a:cs typeface="Times New Roman"/>
            </a:endParaRPr>
          </a:p>
          <a:p>
            <a:pPr marL="0" indent="0">
              <a:buNone/>
            </a:pPr>
            <a:endParaRPr lang="en-US" sz="1800" dirty="0">
              <a:solidFill>
                <a:srgbClr val="000000"/>
              </a:solidFill>
              <a:latin typeface="Times New Roman"/>
              <a:cs typeface="Times New Roman"/>
            </a:endParaRPr>
          </a:p>
          <a:p>
            <a:pPr marL="0" indent="0">
              <a:buNone/>
            </a:pPr>
            <a:endParaRPr lang="en-US" sz="2400" dirty="0">
              <a:solidFill>
                <a:srgbClr val="000000"/>
              </a:solidFill>
              <a:latin typeface="Times New Roman"/>
              <a:cs typeface="Times New Roman"/>
            </a:endParaRPr>
          </a:p>
          <a:p>
            <a:pPr marL="0" indent="0">
              <a:buNone/>
            </a:pPr>
            <a:endParaRPr lang="en-US" sz="2400" dirty="0">
              <a:solidFill>
                <a:srgbClr val="000000"/>
              </a:solidFill>
              <a:latin typeface="Times New Roman"/>
              <a:cs typeface="Times New Roman"/>
            </a:endParaRPr>
          </a:p>
        </p:txBody>
      </p:sp>
      <p:sp>
        <p:nvSpPr>
          <p:cNvPr id="4" name="TextBox 3">
            <a:extLst>
              <a:ext uri="{FF2B5EF4-FFF2-40B4-BE49-F238E27FC236}">
                <a16:creationId xmlns:a16="http://schemas.microsoft.com/office/drawing/2014/main" id="{BEF72522-D319-FE47-7D8B-66574669A743}"/>
              </a:ext>
            </a:extLst>
          </p:cNvPr>
          <p:cNvSpPr txBox="1"/>
          <p:nvPr/>
        </p:nvSpPr>
        <p:spPr>
          <a:xfrm>
            <a:off x="190499" y="2378177"/>
            <a:ext cx="11393129"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262626"/>
                </a:solidFill>
                <a:latin typeface="Garamond"/>
              </a:rPr>
              <a:t>◦</a:t>
            </a:r>
            <a:r>
              <a:rPr lang="en-US" sz="2400" b="1" dirty="0">
                <a:latin typeface="Times New Roman"/>
                <a:cs typeface="Times New Roman"/>
              </a:rPr>
              <a:t>Performance Metrics:</a:t>
            </a:r>
            <a:r>
              <a:rPr lang="en-US" sz="2400" dirty="0">
                <a:latin typeface="Times New Roman"/>
                <a:cs typeface="Times New Roman"/>
              </a:rPr>
              <a:t>  </a:t>
            </a:r>
          </a:p>
          <a:p>
            <a:r>
              <a:rPr lang="en-US" sz="2400" dirty="0">
                <a:latin typeface="Times New Roman"/>
                <a:cs typeface="Times New Roman"/>
              </a:rPr>
              <a:t>Accuracy: 72%</a:t>
            </a:r>
            <a:endParaRPr lang="en-US" sz="2400" dirty="0">
              <a:ea typeface="+mn-lt"/>
              <a:cs typeface="+mn-lt"/>
            </a:endParaRPr>
          </a:p>
          <a:p>
            <a:r>
              <a:rPr lang="en-US" sz="2400" dirty="0">
                <a:latin typeface="Times New Roman"/>
                <a:cs typeface="Times New Roman"/>
              </a:rPr>
              <a:t>Precision: 48%</a:t>
            </a:r>
          </a:p>
          <a:p>
            <a:r>
              <a:rPr lang="en-US" sz="2400" dirty="0">
                <a:latin typeface="Times New Roman"/>
                <a:cs typeface="Times New Roman"/>
              </a:rPr>
              <a:t>Recall: 76%</a:t>
            </a:r>
          </a:p>
          <a:p>
            <a:r>
              <a:rPr lang="en-US" sz="2400" dirty="0">
                <a:latin typeface="Times New Roman"/>
                <a:cs typeface="Times New Roman"/>
              </a:rPr>
              <a:t>F1-Score: 59%</a:t>
            </a:r>
          </a:p>
          <a:p>
            <a:endParaRPr lang="en-US" sz="2400" dirty="0">
              <a:latin typeface="Times New Roman"/>
              <a:cs typeface="Times New Roman"/>
            </a:endParaRPr>
          </a:p>
          <a:p>
            <a:r>
              <a:rPr lang="en-US" sz="2400" b="1" dirty="0">
                <a:latin typeface="Times New Roman"/>
                <a:cs typeface="Times New Roman"/>
              </a:rPr>
              <a:t>Feature Importance Highlights</a:t>
            </a:r>
            <a:r>
              <a:rPr lang="en-US" sz="2400" dirty="0">
                <a:latin typeface="Times New Roman"/>
                <a:cs typeface="Times New Roman"/>
              </a:rPr>
              <a:t>:</a:t>
            </a:r>
          </a:p>
          <a:p>
            <a:pPr marL="342900" indent="-342900">
              <a:buFont typeface="Arial"/>
              <a:buChar char="•"/>
            </a:pPr>
            <a:r>
              <a:rPr lang="en-US" sz="2400" dirty="0">
                <a:latin typeface="Times New Roman"/>
                <a:cs typeface="Times New Roman"/>
              </a:rPr>
              <a:t>Contract Duration: Crucial to churn rates; longer contracts often mean less churn.</a:t>
            </a:r>
          </a:p>
          <a:p>
            <a:pPr marL="342900" indent="-342900">
              <a:buFont typeface="Arial"/>
              <a:buChar char="•"/>
            </a:pPr>
            <a:r>
              <a:rPr lang="en-US" sz="2400" dirty="0" err="1">
                <a:latin typeface="Times New Roman"/>
                <a:cs typeface="Times New Roman"/>
              </a:rPr>
              <a:t>MonthlyCharges</a:t>
            </a:r>
            <a:r>
              <a:rPr lang="en-US" sz="2400" dirty="0">
                <a:latin typeface="Times New Roman"/>
                <a:cs typeface="Times New Roman"/>
              </a:rPr>
              <a:t>: Directly influences churn; higher charges increase churn likelihood.</a:t>
            </a:r>
            <a:endParaRPr lang="en-US" dirty="0"/>
          </a:p>
          <a:p>
            <a:pPr marL="342900" indent="-342900">
              <a:buFont typeface="Arial"/>
              <a:buChar char="•"/>
            </a:pPr>
            <a:r>
              <a:rPr lang="en-US" sz="2400" dirty="0">
                <a:latin typeface="Times New Roman"/>
                <a:cs typeface="Times New Roman"/>
              </a:rPr>
              <a:t>Tenure: Symbolizes loyalty; extended tenure indicates less churn.</a:t>
            </a:r>
          </a:p>
          <a:p>
            <a:endParaRPr lang="en-US" sz="2400" dirty="0">
              <a:latin typeface="Times New Roman"/>
              <a:cs typeface="Times New Roman"/>
            </a:endParaRPr>
          </a:p>
          <a:p>
            <a:endParaRPr lang="en-US" sz="2400" dirty="0">
              <a:latin typeface="Times New Roman"/>
              <a:cs typeface="Times New Roman"/>
            </a:endParaRPr>
          </a:p>
        </p:txBody>
      </p:sp>
      <p:pic>
        <p:nvPicPr>
          <p:cNvPr id="5" name="Picture 4" descr="A white rectangular box with black text&#10;&#10;Description automatically generated">
            <a:extLst>
              <a:ext uri="{FF2B5EF4-FFF2-40B4-BE49-F238E27FC236}">
                <a16:creationId xmlns:a16="http://schemas.microsoft.com/office/drawing/2014/main" id="{808E7AD5-7FBC-4D38-1402-4BF640E81733}"/>
              </a:ext>
            </a:extLst>
          </p:cNvPr>
          <p:cNvPicPr>
            <a:picLocks noChangeAspect="1"/>
          </p:cNvPicPr>
          <p:nvPr/>
        </p:nvPicPr>
        <p:blipFill>
          <a:blip r:embed="rId2"/>
          <a:stretch>
            <a:fillRect/>
          </a:stretch>
        </p:blipFill>
        <p:spPr>
          <a:xfrm>
            <a:off x="5191433" y="2432407"/>
            <a:ext cx="4242619" cy="1993187"/>
          </a:xfrm>
          <a:prstGeom prst="rect">
            <a:avLst/>
          </a:prstGeom>
        </p:spPr>
      </p:pic>
    </p:spTree>
    <p:extLst>
      <p:ext uri="{BB962C8B-B14F-4D97-AF65-F5344CB8AC3E}">
        <p14:creationId xmlns:p14="http://schemas.microsoft.com/office/powerpoint/2010/main" val="2258472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8E5EAB-F3FF-3029-2425-E7879B3CE8B2}"/>
              </a:ext>
            </a:extLst>
          </p:cNvPr>
          <p:cNvSpPr>
            <a:spLocks noGrp="1"/>
          </p:cNvSpPr>
          <p:nvPr>
            <p:ph type="title"/>
          </p:nvPr>
        </p:nvSpPr>
        <p:spPr>
          <a:xfrm>
            <a:off x="452285" y="580105"/>
            <a:ext cx="6188190" cy="1622321"/>
          </a:xfrm>
        </p:spPr>
        <p:txBody>
          <a:bodyPr>
            <a:normAutofit/>
          </a:bodyPr>
          <a:lstStyle/>
          <a:p>
            <a:r>
              <a:rPr lang="en-US" dirty="0">
                <a:solidFill>
                  <a:srgbClr val="EBEBEB"/>
                </a:solidFill>
                <a:latin typeface="Times New Roman"/>
                <a:cs typeface="Times New Roman"/>
              </a:rPr>
              <a:t>Random Forest</a:t>
            </a:r>
          </a:p>
        </p:txBody>
      </p:sp>
      <p:sp>
        <p:nvSpPr>
          <p:cNvPr id="3" name="Content Placeholder 2">
            <a:extLst>
              <a:ext uri="{FF2B5EF4-FFF2-40B4-BE49-F238E27FC236}">
                <a16:creationId xmlns:a16="http://schemas.microsoft.com/office/drawing/2014/main" id="{DE0A6A7C-38C5-A369-176B-576CDB9BDF4F}"/>
              </a:ext>
            </a:extLst>
          </p:cNvPr>
          <p:cNvSpPr>
            <a:spLocks noGrp="1"/>
          </p:cNvSpPr>
          <p:nvPr>
            <p:ph idx="1"/>
          </p:nvPr>
        </p:nvSpPr>
        <p:spPr>
          <a:xfrm>
            <a:off x="457788" y="1542307"/>
            <a:ext cx="6188189" cy="3785419"/>
          </a:xfrm>
        </p:spPr>
        <p:txBody>
          <a:bodyPr vert="horz" lIns="91440" tIns="45720" rIns="91440" bIns="45720" rtlCol="0" anchor="t">
            <a:noAutofit/>
          </a:bodyPr>
          <a:lstStyle/>
          <a:p>
            <a:pPr marL="0" indent="0">
              <a:buNone/>
            </a:pPr>
            <a:r>
              <a:rPr lang="en-US" sz="2400" dirty="0">
                <a:solidFill>
                  <a:srgbClr val="FFFFFF"/>
                </a:solidFill>
                <a:latin typeface="Times New Roman"/>
                <a:ea typeface="+mj-lt"/>
                <a:cs typeface="+mj-lt"/>
              </a:rPr>
              <a:t>We will now try Random Forest because decision trees can be prone to overfitting, creating models that are overly complex and don't generalize well. Random Forest mitigates this issue by aggregating the results of multiple trees, leading to more robust models. Also, random forests are effective at capturing non-linear relationships between features and the target variable unlike logistic regression which assumes linear relationship between the independent variables and the log-odds of the dependent variable.</a:t>
            </a:r>
            <a:endParaRPr lang="en-US" sz="2400">
              <a:solidFill>
                <a:srgbClr val="FFFFFF"/>
              </a:solidFill>
              <a:latin typeface="Times New Roman"/>
              <a:cs typeface="Times New Roman"/>
            </a:endParaRP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Vibrant green forest">
            <a:extLst>
              <a:ext uri="{FF2B5EF4-FFF2-40B4-BE49-F238E27FC236}">
                <a16:creationId xmlns:a16="http://schemas.microsoft.com/office/drawing/2014/main" id="{56ACF960-46E1-9E5D-934E-71C39F8B120C}"/>
              </a:ext>
            </a:extLst>
          </p:cNvPr>
          <p:cNvPicPr>
            <a:picLocks noChangeAspect="1"/>
          </p:cNvPicPr>
          <p:nvPr/>
        </p:nvPicPr>
        <p:blipFill rotWithShape="1">
          <a:blip r:embed="rId3"/>
          <a:srcRect l="22816" r="28946" b="-4"/>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2991337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19899-E508-D005-F192-063A0D360382}"/>
              </a:ext>
            </a:extLst>
          </p:cNvPr>
          <p:cNvSpPr>
            <a:spLocks noGrp="1"/>
          </p:cNvSpPr>
          <p:nvPr>
            <p:ph type="title"/>
          </p:nvPr>
        </p:nvSpPr>
        <p:spPr/>
        <p:txBody>
          <a:bodyPr/>
          <a:lstStyle/>
          <a:p>
            <a:r>
              <a:rPr lang="en-US" dirty="0">
                <a:latin typeface="Times New Roman"/>
                <a:cs typeface="Times New Roman"/>
              </a:rPr>
              <a:t>Baseline Random Forest</a:t>
            </a:r>
          </a:p>
        </p:txBody>
      </p:sp>
      <p:sp>
        <p:nvSpPr>
          <p:cNvPr id="3" name="Content Placeholder 2">
            <a:extLst>
              <a:ext uri="{FF2B5EF4-FFF2-40B4-BE49-F238E27FC236}">
                <a16:creationId xmlns:a16="http://schemas.microsoft.com/office/drawing/2014/main" id="{8F259B2B-6716-E9DD-0850-0057767DEC6E}"/>
              </a:ext>
            </a:extLst>
          </p:cNvPr>
          <p:cNvSpPr>
            <a:spLocks noGrp="1"/>
          </p:cNvSpPr>
          <p:nvPr>
            <p:ph idx="1"/>
          </p:nvPr>
        </p:nvSpPr>
        <p:spPr>
          <a:xfrm>
            <a:off x="648570" y="1610466"/>
            <a:ext cx="3243831" cy="2696062"/>
          </a:xfrm>
        </p:spPr>
        <p:txBody>
          <a:bodyPr vert="horz" lIns="91440" tIns="45720" rIns="91440" bIns="45720" rtlCol="0" anchor="t">
            <a:normAutofit/>
          </a:bodyPr>
          <a:lstStyle/>
          <a:p>
            <a:pPr>
              <a:buNone/>
            </a:pPr>
            <a:r>
              <a:rPr lang="en-US" sz="2400" b="1" dirty="0">
                <a:latin typeface="Times New Roman"/>
                <a:cs typeface="Times New Roman"/>
              </a:rPr>
              <a:t>Performance Metrics:</a:t>
            </a:r>
          </a:p>
          <a:p>
            <a:pPr marL="0" defTabSz="914400">
              <a:buNone/>
            </a:pPr>
            <a:r>
              <a:rPr lang="en-US" sz="2400" dirty="0">
                <a:latin typeface="Times New Roman"/>
                <a:ea typeface="+mn-ea"/>
                <a:cs typeface="Times New Roman"/>
              </a:rPr>
              <a:t>Accuracy: 77.82%</a:t>
            </a:r>
          </a:p>
          <a:p>
            <a:pPr marL="0" defTabSz="914400">
              <a:buNone/>
            </a:pPr>
            <a:r>
              <a:rPr lang="en-US" sz="2400" dirty="0">
                <a:latin typeface="Times New Roman"/>
                <a:ea typeface="+mn-ea"/>
                <a:cs typeface="Times New Roman"/>
              </a:rPr>
              <a:t>Precision: 60.68%</a:t>
            </a:r>
          </a:p>
          <a:p>
            <a:pPr marL="0" defTabSz="914400">
              <a:buNone/>
            </a:pPr>
            <a:r>
              <a:rPr lang="en-US" sz="2400" dirty="0">
                <a:latin typeface="Times New Roman"/>
                <a:ea typeface="+mn-ea"/>
                <a:cs typeface="Times New Roman"/>
              </a:rPr>
              <a:t>Recall: 47%</a:t>
            </a:r>
          </a:p>
          <a:p>
            <a:pPr marL="0" defTabSz="914400">
              <a:buNone/>
            </a:pPr>
            <a:r>
              <a:rPr lang="en-US" sz="2400" dirty="0">
                <a:latin typeface="Times New Roman"/>
                <a:ea typeface="+mn-ea"/>
                <a:cs typeface="Times New Roman"/>
              </a:rPr>
              <a:t>F1-Score: 53%</a:t>
            </a:r>
          </a:p>
          <a:p>
            <a:pPr marL="0" indent="0">
              <a:buNone/>
            </a:pPr>
            <a:endParaRPr lang="en-US" dirty="0"/>
          </a:p>
        </p:txBody>
      </p:sp>
      <p:pic>
        <p:nvPicPr>
          <p:cNvPr id="4" name="Picture 3" descr="A white rectangular box with black text&#10;&#10;Description automatically generated">
            <a:extLst>
              <a:ext uri="{FF2B5EF4-FFF2-40B4-BE49-F238E27FC236}">
                <a16:creationId xmlns:a16="http://schemas.microsoft.com/office/drawing/2014/main" id="{B2B952DE-3407-271E-EB6D-90E71527861E}"/>
              </a:ext>
            </a:extLst>
          </p:cNvPr>
          <p:cNvPicPr>
            <a:picLocks noChangeAspect="1"/>
          </p:cNvPicPr>
          <p:nvPr/>
        </p:nvPicPr>
        <p:blipFill>
          <a:blip r:embed="rId2"/>
          <a:stretch>
            <a:fillRect/>
          </a:stretch>
        </p:blipFill>
        <p:spPr>
          <a:xfrm>
            <a:off x="4724400" y="1607933"/>
            <a:ext cx="5422490" cy="2486843"/>
          </a:xfrm>
          <a:prstGeom prst="rect">
            <a:avLst/>
          </a:prstGeom>
        </p:spPr>
      </p:pic>
      <p:sp>
        <p:nvSpPr>
          <p:cNvPr id="5" name="TextBox 4">
            <a:extLst>
              <a:ext uri="{FF2B5EF4-FFF2-40B4-BE49-F238E27FC236}">
                <a16:creationId xmlns:a16="http://schemas.microsoft.com/office/drawing/2014/main" id="{0EE2674D-47D1-9524-66FF-136DFAC0A285}"/>
              </a:ext>
            </a:extLst>
          </p:cNvPr>
          <p:cNvSpPr txBox="1"/>
          <p:nvPr/>
        </p:nvSpPr>
        <p:spPr>
          <a:xfrm>
            <a:off x="645243" y="4461387"/>
            <a:ext cx="1061883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dirty="0">
                <a:latin typeface="Times New Roman"/>
                <a:cs typeface="Times New Roman"/>
              </a:rPr>
              <a:t>Observations:</a:t>
            </a:r>
          </a:p>
          <a:p>
            <a:r>
              <a:rPr lang="en-US" sz="2400" dirty="0">
                <a:solidFill>
                  <a:srgbClr val="FFFFFF"/>
                </a:solidFill>
                <a:latin typeface="Times New Roman"/>
                <a:cs typeface="Times New Roman"/>
              </a:rPr>
              <a:t>Recall is lower than desired </a:t>
            </a:r>
            <a:r>
              <a:rPr lang="en-US" dirty="0">
                <a:solidFill>
                  <a:srgbClr val="000000"/>
                </a:solidFill>
                <a:latin typeface="Times New Roman"/>
                <a:cs typeface="Times New Roman"/>
              </a:rPr>
              <a:t>.</a:t>
            </a:r>
            <a:r>
              <a:rPr lang="en-US" sz="2400" dirty="0">
                <a:solidFill>
                  <a:srgbClr val="FFFFFF"/>
                </a:solidFill>
                <a:latin typeface="Times New Roman"/>
                <a:cs typeface="Times New Roman"/>
              </a:rPr>
              <a:t>indicates the model identifies only 47% of the churners in the dataset.  We will try to optimize this model .</a:t>
            </a:r>
            <a:endParaRPr lang="en-US" dirty="0"/>
          </a:p>
        </p:txBody>
      </p:sp>
    </p:spTree>
    <p:extLst>
      <p:ext uri="{BB962C8B-B14F-4D97-AF65-F5344CB8AC3E}">
        <p14:creationId xmlns:p14="http://schemas.microsoft.com/office/powerpoint/2010/main" val="38387889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8634D-53F6-983D-B7E4-AD88B5B8B830}"/>
              </a:ext>
            </a:extLst>
          </p:cNvPr>
          <p:cNvSpPr>
            <a:spLocks noGrp="1"/>
          </p:cNvSpPr>
          <p:nvPr>
            <p:ph type="title"/>
          </p:nvPr>
        </p:nvSpPr>
        <p:spPr>
          <a:xfrm>
            <a:off x="375724" y="403557"/>
            <a:ext cx="9404723" cy="1400530"/>
          </a:xfrm>
        </p:spPr>
        <p:txBody>
          <a:bodyPr/>
          <a:lstStyle/>
          <a:p>
            <a:r>
              <a:rPr lang="en-US" dirty="0">
                <a:latin typeface="Times New Roman"/>
                <a:cs typeface="Times New Roman"/>
              </a:rPr>
              <a:t>Optimized Random Forest</a:t>
            </a:r>
          </a:p>
        </p:txBody>
      </p:sp>
      <p:sp>
        <p:nvSpPr>
          <p:cNvPr id="3" name="Content Placeholder 2">
            <a:extLst>
              <a:ext uri="{FF2B5EF4-FFF2-40B4-BE49-F238E27FC236}">
                <a16:creationId xmlns:a16="http://schemas.microsoft.com/office/drawing/2014/main" id="{A92E2526-83EB-5333-D9DA-555FFDB03278}"/>
              </a:ext>
            </a:extLst>
          </p:cNvPr>
          <p:cNvSpPr>
            <a:spLocks noGrp="1"/>
          </p:cNvSpPr>
          <p:nvPr>
            <p:ph idx="1"/>
          </p:nvPr>
        </p:nvSpPr>
        <p:spPr>
          <a:xfrm>
            <a:off x="316732" y="1278628"/>
            <a:ext cx="11699572" cy="5363062"/>
          </a:xfrm>
        </p:spPr>
        <p:txBody>
          <a:bodyPr vert="horz" lIns="91440" tIns="45720" rIns="91440" bIns="45720" rtlCol="0" anchor="t">
            <a:normAutofit lnSpcReduction="10000"/>
          </a:bodyPr>
          <a:lstStyle/>
          <a:p>
            <a:pPr marL="0" indent="0">
              <a:buNone/>
            </a:pPr>
            <a:r>
              <a:rPr lang="en-US" sz="2400" dirty="0">
                <a:latin typeface="Times New Roman"/>
                <a:cs typeface="Times New Roman"/>
              </a:rPr>
              <a:t>Used Grid Search CV to find the best combination of hyperparameters for the Random Forest  model . The best hyperparameters were </a:t>
            </a:r>
            <a:r>
              <a:rPr lang="en-US" sz="2400" dirty="0">
                <a:latin typeface="Times New Roman"/>
                <a:ea typeface="+mj-lt"/>
                <a:cs typeface="+mj-lt"/>
              </a:rPr>
              <a:t>“</a:t>
            </a:r>
            <a:r>
              <a:rPr lang="en-US" sz="2400" err="1">
                <a:latin typeface="Times New Roman"/>
                <a:ea typeface="+mj-lt"/>
                <a:cs typeface="+mj-lt"/>
              </a:rPr>
              <a:t>class_weight</a:t>
            </a:r>
            <a:r>
              <a:rPr lang="en-US" sz="2400" dirty="0">
                <a:latin typeface="Times New Roman"/>
                <a:ea typeface="+mj-lt"/>
                <a:cs typeface="+mj-lt"/>
              </a:rPr>
              <a:t>”: “balanced”, “</a:t>
            </a:r>
            <a:r>
              <a:rPr lang="en-US" sz="2400" err="1">
                <a:latin typeface="Times New Roman"/>
                <a:ea typeface="+mj-lt"/>
                <a:cs typeface="+mj-lt"/>
              </a:rPr>
              <a:t>max_depth</a:t>
            </a:r>
            <a:r>
              <a:rPr lang="en-US" sz="2400" dirty="0">
                <a:latin typeface="Times New Roman"/>
                <a:ea typeface="+mj-lt"/>
                <a:cs typeface="+mj-lt"/>
              </a:rPr>
              <a:t>”: 20, “</a:t>
            </a:r>
            <a:r>
              <a:rPr lang="en-US" sz="2400" err="1">
                <a:latin typeface="Times New Roman"/>
                <a:ea typeface="+mj-lt"/>
                <a:cs typeface="+mj-lt"/>
              </a:rPr>
              <a:t>min_samples_leaf</a:t>
            </a:r>
            <a:r>
              <a:rPr lang="en-US" sz="2400" dirty="0">
                <a:latin typeface="Times New Roman"/>
                <a:ea typeface="+mj-lt"/>
                <a:cs typeface="+mj-lt"/>
              </a:rPr>
              <a:t>”: 30, “</a:t>
            </a:r>
            <a:r>
              <a:rPr lang="en-US" sz="2400" err="1">
                <a:latin typeface="Times New Roman"/>
                <a:ea typeface="+mj-lt"/>
                <a:cs typeface="+mj-lt"/>
              </a:rPr>
              <a:t>min_samples_split</a:t>
            </a:r>
            <a:r>
              <a:rPr lang="en-US" sz="2400" dirty="0">
                <a:latin typeface="Times New Roman"/>
                <a:ea typeface="+mj-lt"/>
                <a:cs typeface="+mj-lt"/>
              </a:rPr>
              <a:t>”: 10, “</a:t>
            </a:r>
            <a:r>
              <a:rPr lang="en-US" sz="2400" err="1">
                <a:latin typeface="Times New Roman"/>
                <a:ea typeface="+mj-lt"/>
                <a:cs typeface="+mj-lt"/>
              </a:rPr>
              <a:t>n_estimators</a:t>
            </a:r>
            <a:r>
              <a:rPr lang="en-US" sz="2400" dirty="0">
                <a:latin typeface="Times New Roman"/>
                <a:ea typeface="+mj-lt"/>
                <a:cs typeface="+mj-lt"/>
              </a:rPr>
              <a:t>”: 200</a:t>
            </a:r>
          </a:p>
          <a:p>
            <a:pPr marL="0" indent="0">
              <a:buNone/>
            </a:pPr>
            <a:endParaRPr lang="en-US" sz="2400" dirty="0">
              <a:latin typeface="Times New Roman"/>
              <a:cs typeface="Times New Roman"/>
            </a:endParaRPr>
          </a:p>
          <a:p>
            <a:pPr marL="0" indent="0">
              <a:spcBef>
                <a:spcPts val="0"/>
              </a:spcBef>
              <a:buNone/>
            </a:pPr>
            <a:r>
              <a:rPr lang="en-US" sz="2400" b="1" dirty="0">
                <a:latin typeface="Times New Roman"/>
                <a:cs typeface="Times New Roman"/>
              </a:rPr>
              <a:t>Performance Metrics:</a:t>
            </a:r>
            <a:r>
              <a:rPr lang="en-US" sz="2400" dirty="0">
                <a:latin typeface="Times New Roman"/>
                <a:cs typeface="Times New Roman"/>
              </a:rPr>
              <a:t>   </a:t>
            </a:r>
            <a:endParaRPr lang="en-US" sz="2400" dirty="0">
              <a:ea typeface="+mj-lt"/>
              <a:cs typeface="+mj-lt"/>
            </a:endParaRPr>
          </a:p>
          <a:p>
            <a:pPr marL="0" indent="0">
              <a:spcBef>
                <a:spcPts val="0"/>
              </a:spcBef>
              <a:buNone/>
            </a:pPr>
            <a:r>
              <a:rPr lang="en-US" sz="2400" dirty="0">
                <a:latin typeface="Times New Roman"/>
                <a:cs typeface="Times New Roman"/>
              </a:rPr>
              <a:t>Accuracy: 74%</a:t>
            </a:r>
          </a:p>
          <a:p>
            <a:pPr marL="0" indent="0">
              <a:spcBef>
                <a:spcPts val="0"/>
              </a:spcBef>
              <a:buNone/>
            </a:pPr>
            <a:r>
              <a:rPr lang="en-US" sz="2400" dirty="0">
                <a:latin typeface="Times New Roman"/>
                <a:cs typeface="Times New Roman"/>
              </a:rPr>
              <a:t>Precision: 51%</a:t>
            </a:r>
          </a:p>
          <a:p>
            <a:pPr marL="0" indent="0">
              <a:spcBef>
                <a:spcPts val="0"/>
              </a:spcBef>
              <a:buNone/>
            </a:pPr>
            <a:r>
              <a:rPr lang="en-US" sz="2400" dirty="0">
                <a:latin typeface="Times New Roman"/>
                <a:cs typeface="Times New Roman"/>
              </a:rPr>
              <a:t>Recall: 79%</a:t>
            </a:r>
          </a:p>
          <a:p>
            <a:pPr marL="0" indent="0">
              <a:spcBef>
                <a:spcPts val="0"/>
              </a:spcBef>
              <a:buNone/>
            </a:pPr>
            <a:r>
              <a:rPr lang="en-US" sz="2400" dirty="0">
                <a:latin typeface="Times New Roman"/>
                <a:cs typeface="Times New Roman"/>
              </a:rPr>
              <a:t>F1-Score: 62%</a:t>
            </a:r>
          </a:p>
          <a:p>
            <a:pPr marL="0" indent="0">
              <a:spcBef>
                <a:spcPts val="0"/>
              </a:spcBef>
              <a:buNone/>
            </a:pPr>
            <a:endParaRPr lang="en-US" sz="2400" dirty="0">
              <a:solidFill>
                <a:srgbClr val="FFFFFF"/>
              </a:solidFill>
              <a:latin typeface="Times New Roman"/>
              <a:cs typeface="Times New Roman"/>
            </a:endParaRPr>
          </a:p>
          <a:p>
            <a:pPr marL="0" indent="0">
              <a:spcBef>
                <a:spcPts val="0"/>
              </a:spcBef>
              <a:buNone/>
            </a:pPr>
            <a:r>
              <a:rPr lang="en-US" sz="2400" b="1" dirty="0">
                <a:solidFill>
                  <a:srgbClr val="FFFFFF"/>
                </a:solidFill>
                <a:latin typeface="Times New Roman"/>
                <a:cs typeface="Times New Roman"/>
              </a:rPr>
              <a:t>Feature Importance Highlights:</a:t>
            </a:r>
          </a:p>
          <a:p>
            <a:pPr>
              <a:spcBef>
                <a:spcPts val="0"/>
              </a:spcBef>
              <a:buFont typeface="Arial" charset="2"/>
              <a:buChar char="•"/>
            </a:pPr>
            <a:r>
              <a:rPr lang="en-US" sz="2400" dirty="0">
                <a:latin typeface="Times New Roman"/>
                <a:cs typeface="Times New Roman"/>
              </a:rPr>
              <a:t>Contract and Tenure: Longer contracts and tenure relate to lower churn.</a:t>
            </a:r>
          </a:p>
          <a:p>
            <a:pPr>
              <a:spcBef>
                <a:spcPts val="0"/>
              </a:spcBef>
              <a:buFont typeface="Arial" charset="2"/>
              <a:buChar char="•"/>
            </a:pPr>
            <a:r>
              <a:rPr lang="en-US" sz="2400" dirty="0" err="1">
                <a:latin typeface="Times New Roman"/>
                <a:cs typeface="Times New Roman"/>
              </a:rPr>
              <a:t>OnlineSecurity</a:t>
            </a:r>
            <a:r>
              <a:rPr lang="en-US" sz="2400" dirty="0">
                <a:latin typeface="Times New Roman"/>
                <a:cs typeface="Times New Roman"/>
              </a:rPr>
              <a:t> and Tech Support: Access to these services reduces likelihood of churn.</a:t>
            </a:r>
          </a:p>
          <a:p>
            <a:pPr>
              <a:spcBef>
                <a:spcPts val="0"/>
              </a:spcBef>
              <a:buFont typeface="Arial" charset="2"/>
              <a:buChar char="•"/>
            </a:pPr>
            <a:r>
              <a:rPr lang="en-US" sz="2400" dirty="0" err="1">
                <a:latin typeface="Times New Roman"/>
                <a:cs typeface="Times New Roman"/>
              </a:rPr>
              <a:t>MonthlyCharges</a:t>
            </a:r>
            <a:r>
              <a:rPr lang="en-US" sz="2400" dirty="0">
                <a:latin typeface="Times New Roman"/>
                <a:cs typeface="Times New Roman"/>
              </a:rPr>
              <a:t> and Internet Service: Higher charges and specific services (e.g., Fiber Optic) could increase churn.</a:t>
            </a:r>
          </a:p>
          <a:p>
            <a:pPr>
              <a:spcBef>
                <a:spcPts val="0"/>
              </a:spcBef>
              <a:buFont typeface="Arial" charset="2"/>
              <a:buChar char="•"/>
            </a:pPr>
            <a:endParaRPr lang="en-US" sz="2400" dirty="0">
              <a:latin typeface="Times New Roman"/>
              <a:cs typeface="Times New Roman"/>
            </a:endParaRPr>
          </a:p>
        </p:txBody>
      </p:sp>
      <p:pic>
        <p:nvPicPr>
          <p:cNvPr id="4" name="Picture 3" descr="A white rectangular box with black text&#10;&#10;Description automatically generated">
            <a:extLst>
              <a:ext uri="{FF2B5EF4-FFF2-40B4-BE49-F238E27FC236}">
                <a16:creationId xmlns:a16="http://schemas.microsoft.com/office/drawing/2014/main" id="{53937AAE-3677-A82C-405A-0C8A03E3CADB}"/>
              </a:ext>
            </a:extLst>
          </p:cNvPr>
          <p:cNvPicPr>
            <a:picLocks noChangeAspect="1"/>
          </p:cNvPicPr>
          <p:nvPr/>
        </p:nvPicPr>
        <p:blipFill>
          <a:blip r:embed="rId2"/>
          <a:stretch>
            <a:fillRect/>
          </a:stretch>
        </p:blipFill>
        <p:spPr>
          <a:xfrm>
            <a:off x="5510981" y="2690056"/>
            <a:ext cx="4844845" cy="2141564"/>
          </a:xfrm>
          <a:prstGeom prst="rect">
            <a:avLst/>
          </a:prstGeom>
        </p:spPr>
      </p:pic>
    </p:spTree>
    <p:extLst>
      <p:ext uri="{BB962C8B-B14F-4D97-AF65-F5344CB8AC3E}">
        <p14:creationId xmlns:p14="http://schemas.microsoft.com/office/powerpoint/2010/main" val="30768571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90E5D-C76A-06C6-FCA8-AFBD0F7C664D}"/>
              </a:ext>
            </a:extLst>
          </p:cNvPr>
          <p:cNvSpPr>
            <a:spLocks noGrp="1"/>
          </p:cNvSpPr>
          <p:nvPr>
            <p:ph type="title"/>
          </p:nvPr>
        </p:nvSpPr>
        <p:spPr>
          <a:xfrm>
            <a:off x="523208" y="366686"/>
            <a:ext cx="9404723" cy="1400530"/>
          </a:xfrm>
        </p:spPr>
        <p:txBody>
          <a:bodyPr/>
          <a:lstStyle/>
          <a:p>
            <a:r>
              <a:rPr lang="en-US" dirty="0">
                <a:latin typeface="Times New Roman"/>
                <a:cs typeface="Times New Roman"/>
              </a:rPr>
              <a:t>Comparing model performances</a:t>
            </a:r>
          </a:p>
        </p:txBody>
      </p:sp>
      <p:graphicFrame>
        <p:nvGraphicFramePr>
          <p:cNvPr id="4" name="Content Placeholder 3">
            <a:extLst>
              <a:ext uri="{FF2B5EF4-FFF2-40B4-BE49-F238E27FC236}">
                <a16:creationId xmlns:a16="http://schemas.microsoft.com/office/drawing/2014/main" id="{B1C49A20-D42D-7ED7-3413-197F661CBA89}"/>
              </a:ext>
            </a:extLst>
          </p:cNvPr>
          <p:cNvGraphicFramePr>
            <a:graphicFrameLocks noGrp="1"/>
          </p:cNvGraphicFramePr>
          <p:nvPr>
            <p:ph idx="1"/>
            <p:extLst>
              <p:ext uri="{D42A27DB-BD31-4B8C-83A1-F6EECF244321}">
                <p14:modId xmlns:p14="http://schemas.microsoft.com/office/powerpoint/2010/main" val="2469991257"/>
              </p:ext>
            </p:extLst>
          </p:nvPr>
        </p:nvGraphicFramePr>
        <p:xfrm>
          <a:off x="525517" y="1432034"/>
          <a:ext cx="11232913" cy="1828800"/>
        </p:xfrm>
        <a:graphic>
          <a:graphicData uri="http://schemas.openxmlformats.org/drawingml/2006/table">
            <a:tbl>
              <a:tblPr firstRow="1" bandRow="1">
                <a:tableStyleId>{5C22544A-7EE6-4342-B048-85BDC9FD1C3A}</a:tableStyleId>
              </a:tblPr>
              <a:tblGrid>
                <a:gridCol w="4394638">
                  <a:extLst>
                    <a:ext uri="{9D8B030D-6E8A-4147-A177-3AD203B41FA5}">
                      <a16:colId xmlns:a16="http://schemas.microsoft.com/office/drawing/2014/main" val="2104647907"/>
                    </a:ext>
                  </a:extLst>
                </a:gridCol>
                <a:gridCol w="1478015">
                  <a:extLst>
                    <a:ext uri="{9D8B030D-6E8A-4147-A177-3AD203B41FA5}">
                      <a16:colId xmlns:a16="http://schemas.microsoft.com/office/drawing/2014/main" val="413631927"/>
                    </a:ext>
                  </a:extLst>
                </a:gridCol>
                <a:gridCol w="1537137">
                  <a:extLst>
                    <a:ext uri="{9D8B030D-6E8A-4147-A177-3AD203B41FA5}">
                      <a16:colId xmlns:a16="http://schemas.microsoft.com/office/drawing/2014/main" val="909256934"/>
                    </a:ext>
                  </a:extLst>
                </a:gridCol>
                <a:gridCol w="1418895">
                  <a:extLst>
                    <a:ext uri="{9D8B030D-6E8A-4147-A177-3AD203B41FA5}">
                      <a16:colId xmlns:a16="http://schemas.microsoft.com/office/drawing/2014/main" val="3535343563"/>
                    </a:ext>
                  </a:extLst>
                </a:gridCol>
                <a:gridCol w="2404228">
                  <a:extLst>
                    <a:ext uri="{9D8B030D-6E8A-4147-A177-3AD203B41FA5}">
                      <a16:colId xmlns:a16="http://schemas.microsoft.com/office/drawing/2014/main" val="668136305"/>
                    </a:ext>
                  </a:extLst>
                </a:gridCol>
              </a:tblGrid>
              <a:tr h="370840">
                <a:tc>
                  <a:txBody>
                    <a:bodyPr/>
                    <a:lstStyle/>
                    <a:p>
                      <a:r>
                        <a:rPr lang="en-US" sz="2400" dirty="0">
                          <a:latin typeface="Times New Roman"/>
                        </a:rPr>
                        <a:t>Model</a:t>
                      </a:r>
                    </a:p>
                  </a:txBody>
                  <a:tcPr/>
                </a:tc>
                <a:tc>
                  <a:txBody>
                    <a:bodyPr/>
                    <a:lstStyle/>
                    <a:p>
                      <a:r>
                        <a:rPr lang="en-US" sz="2400" dirty="0">
                          <a:latin typeface="Times New Roman"/>
                        </a:rPr>
                        <a:t>Accuracy</a:t>
                      </a:r>
                    </a:p>
                  </a:txBody>
                  <a:tcPr/>
                </a:tc>
                <a:tc>
                  <a:txBody>
                    <a:bodyPr/>
                    <a:lstStyle/>
                    <a:p>
                      <a:r>
                        <a:rPr lang="en-US" sz="2400" dirty="0">
                          <a:latin typeface="Times New Roman"/>
                        </a:rPr>
                        <a:t>Precision</a:t>
                      </a:r>
                    </a:p>
                  </a:txBody>
                  <a:tcPr/>
                </a:tc>
                <a:tc>
                  <a:txBody>
                    <a:bodyPr/>
                    <a:lstStyle/>
                    <a:p>
                      <a:r>
                        <a:rPr lang="en-US" sz="2400" dirty="0">
                          <a:latin typeface="Times New Roman"/>
                        </a:rPr>
                        <a:t>Recall</a:t>
                      </a:r>
                    </a:p>
                  </a:txBody>
                  <a:tcPr/>
                </a:tc>
                <a:tc>
                  <a:txBody>
                    <a:bodyPr/>
                    <a:lstStyle/>
                    <a:p>
                      <a:r>
                        <a:rPr lang="en-US" sz="2400" dirty="0">
                          <a:latin typeface="Times New Roman"/>
                        </a:rPr>
                        <a:t>F1-Score</a:t>
                      </a:r>
                    </a:p>
                  </a:txBody>
                  <a:tcPr/>
                </a:tc>
                <a:extLst>
                  <a:ext uri="{0D108BD9-81ED-4DB2-BD59-A6C34878D82A}">
                    <a16:rowId xmlns:a16="http://schemas.microsoft.com/office/drawing/2014/main" val="1054151625"/>
                  </a:ext>
                </a:extLst>
              </a:tr>
              <a:tr h="370840">
                <a:tc>
                  <a:txBody>
                    <a:bodyPr/>
                    <a:lstStyle/>
                    <a:p>
                      <a:r>
                        <a:rPr lang="en-US" sz="2400" dirty="0">
                          <a:latin typeface="Times New Roman"/>
                        </a:rPr>
                        <a:t>Optimized Logistic Regression</a:t>
                      </a:r>
                    </a:p>
                  </a:txBody>
                  <a:tcPr/>
                </a:tc>
                <a:tc>
                  <a:txBody>
                    <a:bodyPr/>
                    <a:lstStyle/>
                    <a:p>
                      <a:r>
                        <a:rPr lang="en-US" sz="2400" dirty="0">
                          <a:latin typeface="Times New Roman"/>
                        </a:rPr>
                        <a:t>78.10%</a:t>
                      </a:r>
                    </a:p>
                  </a:txBody>
                  <a:tcPr/>
                </a:tc>
                <a:tc>
                  <a:txBody>
                    <a:bodyPr/>
                    <a:lstStyle/>
                    <a:p>
                      <a:r>
                        <a:rPr lang="en-US" sz="2400" dirty="0">
                          <a:latin typeface="Times New Roman"/>
                        </a:rPr>
                        <a:t>54.75%</a:t>
                      </a:r>
                    </a:p>
                  </a:txBody>
                  <a:tcPr/>
                </a:tc>
                <a:tc>
                  <a:txBody>
                    <a:bodyPr/>
                    <a:lstStyle/>
                    <a:p>
                      <a:r>
                        <a:rPr lang="en-US" sz="2400" dirty="0">
                          <a:latin typeface="Times New Roman"/>
                        </a:rPr>
                        <a:t>80.44%</a:t>
                      </a:r>
                    </a:p>
                  </a:txBody>
                  <a:tcPr/>
                </a:tc>
                <a:tc>
                  <a:txBody>
                    <a:bodyPr/>
                    <a:lstStyle/>
                    <a:p>
                      <a:r>
                        <a:rPr lang="en-US" sz="2400" dirty="0">
                          <a:latin typeface="Times New Roman"/>
                        </a:rPr>
                        <a:t>65.15%</a:t>
                      </a:r>
                    </a:p>
                  </a:txBody>
                  <a:tcPr/>
                </a:tc>
                <a:extLst>
                  <a:ext uri="{0D108BD9-81ED-4DB2-BD59-A6C34878D82A}">
                    <a16:rowId xmlns:a16="http://schemas.microsoft.com/office/drawing/2014/main" val="235392740"/>
                  </a:ext>
                </a:extLst>
              </a:tr>
              <a:tr h="370840">
                <a:tc>
                  <a:txBody>
                    <a:bodyPr/>
                    <a:lstStyle/>
                    <a:p>
                      <a:r>
                        <a:rPr lang="en-US" sz="2400" dirty="0">
                          <a:latin typeface="Times New Roman"/>
                        </a:rPr>
                        <a:t>Optimized Decision Tree</a:t>
                      </a:r>
                    </a:p>
                  </a:txBody>
                  <a:tcPr/>
                </a:tc>
                <a:tc>
                  <a:txBody>
                    <a:bodyPr/>
                    <a:lstStyle/>
                    <a:p>
                      <a:r>
                        <a:rPr lang="en-US" sz="2400" dirty="0">
                          <a:latin typeface="Times New Roman"/>
                        </a:rPr>
                        <a:t>72%</a:t>
                      </a:r>
                    </a:p>
                  </a:txBody>
                  <a:tcPr/>
                </a:tc>
                <a:tc>
                  <a:txBody>
                    <a:bodyPr/>
                    <a:lstStyle/>
                    <a:p>
                      <a:r>
                        <a:rPr lang="en-US" sz="2400" dirty="0">
                          <a:latin typeface="Times New Roman"/>
                        </a:rPr>
                        <a:t>48%</a:t>
                      </a:r>
                    </a:p>
                  </a:txBody>
                  <a:tcPr/>
                </a:tc>
                <a:tc>
                  <a:txBody>
                    <a:bodyPr/>
                    <a:lstStyle/>
                    <a:p>
                      <a:r>
                        <a:rPr lang="en-US" sz="2400" dirty="0">
                          <a:latin typeface="Times New Roman"/>
                        </a:rPr>
                        <a:t>76%</a:t>
                      </a:r>
                    </a:p>
                  </a:txBody>
                  <a:tcPr/>
                </a:tc>
                <a:tc>
                  <a:txBody>
                    <a:bodyPr/>
                    <a:lstStyle/>
                    <a:p>
                      <a:r>
                        <a:rPr lang="en-US" sz="2400" dirty="0">
                          <a:latin typeface="Times New Roman"/>
                        </a:rPr>
                        <a:t>59%</a:t>
                      </a:r>
                    </a:p>
                  </a:txBody>
                  <a:tcPr/>
                </a:tc>
                <a:extLst>
                  <a:ext uri="{0D108BD9-81ED-4DB2-BD59-A6C34878D82A}">
                    <a16:rowId xmlns:a16="http://schemas.microsoft.com/office/drawing/2014/main" val="3826324434"/>
                  </a:ext>
                </a:extLst>
              </a:tr>
              <a:tr h="370840">
                <a:tc>
                  <a:txBody>
                    <a:bodyPr/>
                    <a:lstStyle/>
                    <a:p>
                      <a:r>
                        <a:rPr lang="en-US" sz="2400" dirty="0">
                          <a:latin typeface="Times New Roman"/>
                        </a:rPr>
                        <a:t>Optimized Random Forest</a:t>
                      </a:r>
                    </a:p>
                  </a:txBody>
                  <a:tcPr/>
                </a:tc>
                <a:tc>
                  <a:txBody>
                    <a:bodyPr/>
                    <a:lstStyle/>
                    <a:p>
                      <a:r>
                        <a:rPr lang="en-US" sz="2400" dirty="0">
                          <a:latin typeface="Times New Roman"/>
                        </a:rPr>
                        <a:t>74%</a:t>
                      </a:r>
                    </a:p>
                  </a:txBody>
                  <a:tcPr/>
                </a:tc>
                <a:tc>
                  <a:txBody>
                    <a:bodyPr/>
                    <a:lstStyle/>
                    <a:p>
                      <a:r>
                        <a:rPr lang="en-US" sz="2400" dirty="0">
                          <a:latin typeface="Times New Roman"/>
                        </a:rPr>
                        <a:t>51%</a:t>
                      </a:r>
                    </a:p>
                  </a:txBody>
                  <a:tcPr/>
                </a:tc>
                <a:tc>
                  <a:txBody>
                    <a:bodyPr/>
                    <a:lstStyle/>
                    <a:p>
                      <a:r>
                        <a:rPr lang="en-US" sz="2400" dirty="0">
                          <a:latin typeface="Times New Roman"/>
                        </a:rPr>
                        <a:t>79%</a:t>
                      </a:r>
                    </a:p>
                  </a:txBody>
                  <a:tcPr/>
                </a:tc>
                <a:tc>
                  <a:txBody>
                    <a:bodyPr/>
                    <a:lstStyle/>
                    <a:p>
                      <a:r>
                        <a:rPr lang="en-US" sz="2400" dirty="0">
                          <a:latin typeface="Times New Roman"/>
                        </a:rPr>
                        <a:t>62%</a:t>
                      </a:r>
                    </a:p>
                  </a:txBody>
                  <a:tcPr/>
                </a:tc>
                <a:extLst>
                  <a:ext uri="{0D108BD9-81ED-4DB2-BD59-A6C34878D82A}">
                    <a16:rowId xmlns:a16="http://schemas.microsoft.com/office/drawing/2014/main" val="1659948700"/>
                  </a:ext>
                </a:extLst>
              </a:tr>
            </a:tbl>
          </a:graphicData>
        </a:graphic>
      </p:graphicFrame>
      <p:sp>
        <p:nvSpPr>
          <p:cNvPr id="6" name="TextBox 5">
            <a:extLst>
              <a:ext uri="{FF2B5EF4-FFF2-40B4-BE49-F238E27FC236}">
                <a16:creationId xmlns:a16="http://schemas.microsoft.com/office/drawing/2014/main" id="{5327BC8C-C606-8A0D-0589-AF5D1023FB4D}"/>
              </a:ext>
            </a:extLst>
          </p:cNvPr>
          <p:cNvSpPr txBox="1"/>
          <p:nvPr/>
        </p:nvSpPr>
        <p:spPr>
          <a:xfrm>
            <a:off x="287594" y="3753465"/>
            <a:ext cx="11616812"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AutoNum type="arabicPeriod"/>
            </a:pPr>
            <a:r>
              <a:rPr lang="en-US" sz="2400" dirty="0">
                <a:latin typeface="Times New Roman"/>
                <a:cs typeface="Times New Roman"/>
              </a:rPr>
              <a:t>Logistic Regression Dominance: It outperforms both Decision Tree and Random Forest in all considered metrics.</a:t>
            </a:r>
            <a:endParaRPr lang="en-US"/>
          </a:p>
          <a:p>
            <a:pPr marL="457200" indent="-457200">
              <a:buAutoNum type="arabicPeriod"/>
            </a:pPr>
            <a:r>
              <a:rPr lang="en-US" sz="2400" dirty="0">
                <a:latin typeface="Times New Roman"/>
                <a:cs typeface="Times New Roman"/>
              </a:rPr>
              <a:t>Recall as a Priority: Our primary goal is to minimize False Negatives, which means we aim to capture as many actual churners as possible. Higher recall ensures that.</a:t>
            </a:r>
          </a:p>
          <a:p>
            <a:pPr marL="457200" indent="-457200">
              <a:buAutoNum type="arabicPeriod"/>
            </a:pPr>
            <a:r>
              <a:rPr lang="en-US" sz="2400" dirty="0">
                <a:latin typeface="Times New Roman"/>
                <a:cs typeface="Times New Roman"/>
              </a:rPr>
              <a:t>Logistic Regression’s Recall: Standing at 80.44%, it significantly reduces the risk of missing potential churners, aligning with our business objective.</a:t>
            </a:r>
          </a:p>
        </p:txBody>
      </p:sp>
    </p:spTree>
    <p:extLst>
      <p:ext uri="{BB962C8B-B14F-4D97-AF65-F5344CB8AC3E}">
        <p14:creationId xmlns:p14="http://schemas.microsoft.com/office/powerpoint/2010/main" val="1670241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BA3F1B-4B67-0BD5-BD5E-4C3AD0347337}"/>
              </a:ext>
            </a:extLst>
          </p:cNvPr>
          <p:cNvSpPr>
            <a:spLocks noGrp="1"/>
          </p:cNvSpPr>
          <p:nvPr>
            <p:ph type="title"/>
          </p:nvPr>
        </p:nvSpPr>
        <p:spPr>
          <a:xfrm>
            <a:off x="157317" y="113073"/>
            <a:ext cx="10846221" cy="2138514"/>
          </a:xfrm>
        </p:spPr>
        <p:txBody>
          <a:bodyPr>
            <a:normAutofit/>
          </a:bodyPr>
          <a:lstStyle/>
          <a:p>
            <a:r>
              <a:rPr lang="en-US" dirty="0">
                <a:solidFill>
                  <a:srgbClr val="EBEBEB"/>
                </a:solidFill>
                <a:latin typeface="Times New Roman"/>
                <a:cs typeface="Times New Roman"/>
              </a:rPr>
              <a:t>Conclusion and Recommendations</a:t>
            </a:r>
          </a:p>
        </p:txBody>
      </p:sp>
      <p:sp>
        <p:nvSpPr>
          <p:cNvPr id="3" name="Content Placeholder 2">
            <a:extLst>
              <a:ext uri="{FF2B5EF4-FFF2-40B4-BE49-F238E27FC236}">
                <a16:creationId xmlns:a16="http://schemas.microsoft.com/office/drawing/2014/main" id="{3C2DCA05-CD9A-2C27-4147-BE837CCF9D24}"/>
              </a:ext>
            </a:extLst>
          </p:cNvPr>
          <p:cNvSpPr>
            <a:spLocks noGrp="1"/>
          </p:cNvSpPr>
          <p:nvPr>
            <p:ph idx="1"/>
          </p:nvPr>
        </p:nvSpPr>
        <p:spPr>
          <a:xfrm>
            <a:off x="169607" y="828368"/>
            <a:ext cx="11411576" cy="3785419"/>
          </a:xfrm>
        </p:spPr>
        <p:txBody>
          <a:bodyPr vert="horz" lIns="91440" tIns="45720" rIns="91440" bIns="45720" rtlCol="0" anchor="t">
            <a:noAutofit/>
          </a:bodyPr>
          <a:lstStyle/>
          <a:p>
            <a:pPr>
              <a:lnSpc>
                <a:spcPct val="90000"/>
              </a:lnSpc>
              <a:buNone/>
            </a:pPr>
            <a:r>
              <a:rPr lang="en-US" sz="2400" b="1" dirty="0">
                <a:solidFill>
                  <a:srgbClr val="FFFFFF"/>
                </a:solidFill>
                <a:latin typeface="Times New Roman"/>
                <a:cs typeface="Times New Roman"/>
              </a:rPr>
              <a:t>Key Insights:</a:t>
            </a:r>
            <a:endParaRPr lang="en-US" sz="2400" dirty="0">
              <a:solidFill>
                <a:srgbClr val="FFFFFF"/>
              </a:solidFill>
              <a:latin typeface="Times New Roman"/>
              <a:cs typeface="Times New Roman"/>
            </a:endParaRPr>
          </a:p>
          <a:p>
            <a:pPr>
              <a:lnSpc>
                <a:spcPct val="90000"/>
              </a:lnSpc>
              <a:buNone/>
            </a:pPr>
            <a:r>
              <a:rPr lang="en-US" sz="2400" dirty="0">
                <a:solidFill>
                  <a:srgbClr val="FFFFFF"/>
                </a:solidFill>
                <a:latin typeface="Times New Roman"/>
                <a:cs typeface="Times New Roman"/>
              </a:rPr>
              <a:t>Logistic regression outperformed others in predicting customer churn.</a:t>
            </a:r>
          </a:p>
          <a:p>
            <a:pPr>
              <a:lnSpc>
                <a:spcPct val="90000"/>
              </a:lnSpc>
              <a:buNone/>
            </a:pPr>
            <a:r>
              <a:rPr lang="en-US" sz="2400" dirty="0">
                <a:solidFill>
                  <a:srgbClr val="FFFFFF"/>
                </a:solidFill>
                <a:latin typeface="Times New Roman"/>
                <a:cs typeface="Times New Roman"/>
              </a:rPr>
              <a:t>Features : High monthly charges and Fiber Optic service quality are major churn drivers.</a:t>
            </a:r>
          </a:p>
          <a:p>
            <a:pPr>
              <a:lnSpc>
                <a:spcPct val="90000"/>
              </a:lnSpc>
              <a:buNone/>
            </a:pPr>
            <a:r>
              <a:rPr lang="en-US" sz="2400" dirty="0">
                <a:solidFill>
                  <a:srgbClr val="FFFFFF"/>
                </a:solidFill>
                <a:latin typeface="Times New Roman"/>
                <a:cs typeface="Times New Roman"/>
              </a:rPr>
              <a:t>Contract Length: Longer contracts lead to lower churn rates.</a:t>
            </a:r>
          </a:p>
          <a:p>
            <a:pPr>
              <a:lnSpc>
                <a:spcPct val="90000"/>
              </a:lnSpc>
              <a:buNone/>
            </a:pPr>
            <a:r>
              <a:rPr lang="en-US" sz="2400" b="1" dirty="0">
                <a:solidFill>
                  <a:srgbClr val="FFFFFF"/>
                </a:solidFill>
                <a:latin typeface="Times New Roman"/>
                <a:cs typeface="Times New Roman"/>
              </a:rPr>
              <a:t>Recommendations:</a:t>
            </a:r>
            <a:endParaRPr lang="en-US" sz="2400" dirty="0">
              <a:solidFill>
                <a:srgbClr val="FFFFFF"/>
              </a:solidFill>
              <a:latin typeface="Times New Roman"/>
              <a:cs typeface="Times New Roman"/>
            </a:endParaRPr>
          </a:p>
          <a:p>
            <a:pPr>
              <a:lnSpc>
                <a:spcPct val="90000"/>
              </a:lnSpc>
              <a:buNone/>
            </a:pPr>
            <a:r>
              <a:rPr lang="en-US" sz="2400" dirty="0">
                <a:solidFill>
                  <a:srgbClr val="FFFFFF"/>
                </a:solidFill>
                <a:latin typeface="Times New Roman"/>
                <a:cs typeface="Times New Roman"/>
              </a:rPr>
              <a:t>Re-evaluate Pricing: Adjust monthly charges for better retention.</a:t>
            </a:r>
          </a:p>
          <a:p>
            <a:pPr>
              <a:lnSpc>
                <a:spcPct val="90000"/>
              </a:lnSpc>
              <a:buNone/>
            </a:pPr>
            <a:r>
              <a:rPr lang="en-US" sz="2400" dirty="0">
                <a:solidFill>
                  <a:srgbClr val="FFFFFF"/>
                </a:solidFill>
                <a:latin typeface="Times New Roman"/>
                <a:cs typeface="Times New Roman"/>
              </a:rPr>
              <a:t>Enhance Services: Improve Fiber Optic internet quality and tech support.</a:t>
            </a:r>
          </a:p>
          <a:p>
            <a:pPr>
              <a:lnSpc>
                <a:spcPct val="90000"/>
              </a:lnSpc>
              <a:buNone/>
            </a:pPr>
            <a:r>
              <a:rPr lang="en-US" sz="2400" dirty="0">
                <a:solidFill>
                  <a:srgbClr val="FFFFFF"/>
                </a:solidFill>
                <a:latin typeface="Times New Roman"/>
                <a:cs typeface="Times New Roman"/>
              </a:rPr>
              <a:t>Promote Long-Term Contracts: Encourage customers to opt for longer commitments.</a:t>
            </a:r>
          </a:p>
          <a:p>
            <a:pPr>
              <a:lnSpc>
                <a:spcPct val="90000"/>
              </a:lnSpc>
              <a:buNone/>
            </a:pPr>
            <a:r>
              <a:rPr lang="en-US" sz="2400" b="1" dirty="0">
                <a:solidFill>
                  <a:srgbClr val="FFFFFF"/>
                </a:solidFill>
                <a:latin typeface="Times New Roman"/>
                <a:cs typeface="Times New Roman"/>
              </a:rPr>
              <a:t>Future Directions:</a:t>
            </a:r>
            <a:endParaRPr lang="en-US" sz="2400" dirty="0">
              <a:solidFill>
                <a:srgbClr val="FFFFFF"/>
              </a:solidFill>
              <a:latin typeface="Times New Roman"/>
              <a:cs typeface="Times New Roman"/>
            </a:endParaRPr>
          </a:p>
          <a:p>
            <a:pPr>
              <a:lnSpc>
                <a:spcPct val="90000"/>
              </a:lnSpc>
              <a:buNone/>
            </a:pPr>
            <a:r>
              <a:rPr lang="en-US" sz="2400" dirty="0">
                <a:solidFill>
                  <a:srgbClr val="FFFFFF"/>
                </a:solidFill>
                <a:latin typeface="Times New Roman"/>
                <a:cs typeface="Times New Roman"/>
              </a:rPr>
              <a:t>Analyze Customer Feedback: Utilize surveys and reviews for direct insights.</a:t>
            </a:r>
          </a:p>
          <a:p>
            <a:pPr>
              <a:lnSpc>
                <a:spcPct val="90000"/>
              </a:lnSpc>
              <a:buNone/>
            </a:pPr>
            <a:r>
              <a:rPr lang="en-US" sz="2400" dirty="0">
                <a:solidFill>
                  <a:srgbClr val="FFFFFF"/>
                </a:solidFill>
                <a:latin typeface="Times New Roman"/>
                <a:cs typeface="Times New Roman"/>
              </a:rPr>
              <a:t>Monitor Competitor Pricing: Stay competitive and adapt to market changes.</a:t>
            </a:r>
          </a:p>
          <a:p>
            <a:pPr>
              <a:lnSpc>
                <a:spcPct val="90000"/>
              </a:lnSpc>
              <a:buNone/>
            </a:pPr>
            <a:r>
              <a:rPr lang="en-US" sz="2400" b="1" dirty="0">
                <a:solidFill>
                  <a:srgbClr val="FFFFFF"/>
                </a:solidFill>
                <a:latin typeface="Times New Roman"/>
                <a:cs typeface="Times New Roman"/>
              </a:rPr>
              <a:t>Takeaway: </a:t>
            </a:r>
            <a:r>
              <a:rPr lang="en-US" sz="2400" dirty="0">
                <a:solidFill>
                  <a:srgbClr val="FFFFFF"/>
                </a:solidFill>
                <a:latin typeface="Times New Roman"/>
                <a:cs typeface="Times New Roman"/>
              </a:rPr>
              <a:t>Implementing the strategies can significantly reduce customer churn, leading to sustained customer relationship and business growth.</a:t>
            </a:r>
          </a:p>
          <a:p>
            <a:pPr marL="0" indent="0">
              <a:lnSpc>
                <a:spcPct val="90000"/>
              </a:lnSpc>
              <a:buNone/>
            </a:pPr>
            <a:endParaRPr lang="en-US" sz="2400" dirty="0">
              <a:solidFill>
                <a:srgbClr val="FFFFFF"/>
              </a:solidFill>
            </a:endParaRPr>
          </a:p>
        </p:txBody>
      </p:sp>
      <p:sp>
        <p:nvSpPr>
          <p:cNvPr id="18"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Tree>
    <p:extLst>
      <p:ext uri="{BB962C8B-B14F-4D97-AF65-F5344CB8AC3E}">
        <p14:creationId xmlns:p14="http://schemas.microsoft.com/office/powerpoint/2010/main" val="209914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3EF846-6861-0DBB-A7F5-1DB3F0E83CD7}"/>
              </a:ext>
            </a:extLst>
          </p:cNvPr>
          <p:cNvSpPr>
            <a:spLocks noGrp="1"/>
          </p:cNvSpPr>
          <p:nvPr>
            <p:ph type="title"/>
          </p:nvPr>
        </p:nvSpPr>
        <p:spPr>
          <a:xfrm>
            <a:off x="267930" y="174524"/>
            <a:ext cx="6937899" cy="1622321"/>
          </a:xfrm>
        </p:spPr>
        <p:txBody>
          <a:bodyPr>
            <a:normAutofit/>
          </a:bodyPr>
          <a:lstStyle/>
          <a:p>
            <a:r>
              <a:rPr lang="en-US" dirty="0">
                <a:solidFill>
                  <a:srgbClr val="EBEBEB"/>
                </a:solidFill>
                <a:latin typeface="Times New Roman"/>
                <a:cs typeface="Times New Roman"/>
              </a:rPr>
              <a:t>Real world problem :Customer Churn</a:t>
            </a:r>
          </a:p>
        </p:txBody>
      </p:sp>
      <p:sp>
        <p:nvSpPr>
          <p:cNvPr id="3" name="Content Placeholder 2">
            <a:extLst>
              <a:ext uri="{FF2B5EF4-FFF2-40B4-BE49-F238E27FC236}">
                <a16:creationId xmlns:a16="http://schemas.microsoft.com/office/drawing/2014/main" id="{D4FB66B4-2BCF-C9F7-9553-FE0BF11AAA16}"/>
              </a:ext>
            </a:extLst>
          </p:cNvPr>
          <p:cNvSpPr>
            <a:spLocks noGrp="1"/>
          </p:cNvSpPr>
          <p:nvPr>
            <p:ph idx="1"/>
          </p:nvPr>
        </p:nvSpPr>
        <p:spPr>
          <a:xfrm>
            <a:off x="267930" y="1639529"/>
            <a:ext cx="6188189" cy="4154128"/>
          </a:xfrm>
        </p:spPr>
        <p:txBody>
          <a:bodyPr vert="horz" lIns="91440" tIns="45720" rIns="91440" bIns="45720" rtlCol="0" anchor="t">
            <a:noAutofit/>
          </a:bodyPr>
          <a:lstStyle/>
          <a:p>
            <a:pPr marL="0" indent="0">
              <a:buNone/>
            </a:pPr>
            <a:r>
              <a:rPr lang="en-US" sz="2400" b="1" dirty="0">
                <a:solidFill>
                  <a:srgbClr val="FFFFFF"/>
                </a:solidFill>
                <a:latin typeface="Times New Roman"/>
                <a:cs typeface="Times New Roman"/>
              </a:rPr>
              <a:t>What is customer churn?</a:t>
            </a:r>
            <a:endParaRPr lang="en-US" sz="2400" b="1">
              <a:solidFill>
                <a:srgbClr val="FFFFFF"/>
              </a:solidFill>
            </a:endParaRPr>
          </a:p>
          <a:p>
            <a:pPr marL="0" indent="0">
              <a:buClr>
                <a:srgbClr val="8AD0D6"/>
              </a:buClr>
              <a:buNone/>
            </a:pPr>
            <a:r>
              <a:rPr lang="en-US" sz="2400" dirty="0">
                <a:solidFill>
                  <a:srgbClr val="FFFFFF"/>
                </a:solidFill>
                <a:latin typeface="Times New Roman"/>
                <a:ea typeface="+mj-lt"/>
                <a:cs typeface="+mj-lt"/>
              </a:rPr>
              <a:t>Customer churn is when customers stop doing business with a company, leading to revenue loss</a:t>
            </a:r>
            <a:endParaRPr lang="en-US" sz="2400">
              <a:solidFill>
                <a:srgbClr val="FFFFFF"/>
              </a:solidFill>
              <a:latin typeface="Times New Roman"/>
              <a:ea typeface="+mj-lt"/>
              <a:cs typeface="Times New Roman"/>
            </a:endParaRPr>
          </a:p>
          <a:p>
            <a:pPr marL="0" indent="0">
              <a:buNone/>
            </a:pPr>
            <a:r>
              <a:rPr lang="en-US" sz="2400" b="1" dirty="0">
                <a:solidFill>
                  <a:srgbClr val="FFFFFF"/>
                </a:solidFill>
                <a:latin typeface="Times New Roman"/>
                <a:ea typeface="+mj-lt"/>
                <a:cs typeface="+mj-lt"/>
              </a:rPr>
              <a:t>Results:</a:t>
            </a:r>
            <a:endParaRPr lang="en-US" sz="2400" b="1">
              <a:solidFill>
                <a:srgbClr val="FFFFFF"/>
              </a:solidFill>
              <a:latin typeface="Times New Roman"/>
              <a:ea typeface="+mj-lt"/>
              <a:cs typeface="Times New Roman"/>
            </a:endParaRPr>
          </a:p>
          <a:p>
            <a:pPr marL="0" indent="0">
              <a:buNone/>
            </a:pPr>
            <a:r>
              <a:rPr lang="en-US" sz="2400" dirty="0">
                <a:solidFill>
                  <a:srgbClr val="FFFFFF"/>
                </a:solidFill>
                <a:latin typeface="Times New Roman"/>
                <a:ea typeface="+mj-lt"/>
                <a:cs typeface="+mj-lt"/>
              </a:rPr>
              <a:t>Increased customer acquisition costs, eroded loyalty, negative word-of-mouth, reduced customer lifetime value, competitive disadvantages, and inefficient resource allocation. </a:t>
            </a:r>
            <a:endParaRPr lang="en-US" sz="2400">
              <a:solidFill>
                <a:srgbClr val="FFFFFF"/>
              </a:solidFill>
              <a:latin typeface="Times New Roman"/>
              <a:ea typeface="+mj-lt"/>
              <a:cs typeface="Times New Roman"/>
            </a:endParaRPr>
          </a:p>
          <a:p>
            <a:pPr marL="0" indent="0">
              <a:buNone/>
            </a:pPr>
            <a:r>
              <a:rPr lang="en-US" sz="2400" dirty="0">
                <a:solidFill>
                  <a:srgbClr val="FFFFFF"/>
                </a:solidFill>
                <a:latin typeface="Times New Roman"/>
                <a:ea typeface="+mj-lt"/>
                <a:cs typeface="+mj-lt"/>
              </a:rPr>
              <a:t>To reduce churn, companies improve customer service, offer loyalty programs, enhance product quality, and collect customer feedback.</a:t>
            </a:r>
            <a:endParaRPr lang="en-US" sz="2400">
              <a:solidFill>
                <a:srgbClr val="FFFFFF"/>
              </a:solidFill>
              <a:latin typeface="Times New Roman"/>
              <a:cs typeface="Times New Roman"/>
            </a:endParaRPr>
          </a:p>
        </p:txBody>
      </p:sp>
      <p:sp>
        <p:nvSpPr>
          <p:cNvPr id="12"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Different colored question marks">
            <a:extLst>
              <a:ext uri="{FF2B5EF4-FFF2-40B4-BE49-F238E27FC236}">
                <a16:creationId xmlns:a16="http://schemas.microsoft.com/office/drawing/2014/main" id="{D2F0986B-3DE9-DB2D-DDDD-F392A1C19BA4}"/>
              </a:ext>
            </a:extLst>
          </p:cNvPr>
          <p:cNvPicPr>
            <a:picLocks noChangeAspect="1"/>
          </p:cNvPicPr>
          <p:nvPr/>
        </p:nvPicPr>
        <p:blipFill rotWithShape="1">
          <a:blip r:embed="rId5"/>
          <a:srcRect l="29645" r="29645"/>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pic>
        <p:nvPicPr>
          <p:cNvPr id="6" name="slide2">
            <a:hlinkClick r:id="" action="ppaction://media"/>
            <a:extLst>
              <a:ext uri="{FF2B5EF4-FFF2-40B4-BE49-F238E27FC236}">
                <a16:creationId xmlns:a16="http://schemas.microsoft.com/office/drawing/2014/main" id="{8117BBA3-F152-4BFA-B501-0AA87723783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598150" y="5812707"/>
            <a:ext cx="406400" cy="406400"/>
          </a:xfrm>
          <a:prstGeom prst="rect">
            <a:avLst/>
          </a:prstGeom>
        </p:spPr>
      </p:pic>
    </p:spTree>
    <p:extLst>
      <p:ext uri="{BB962C8B-B14F-4D97-AF65-F5344CB8AC3E}">
        <p14:creationId xmlns:p14="http://schemas.microsoft.com/office/powerpoint/2010/main" val="2123127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55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0C1007-028C-9F41-ED05-AF24C2532042}"/>
              </a:ext>
            </a:extLst>
          </p:cNvPr>
          <p:cNvSpPr>
            <a:spLocks noGrp="1"/>
          </p:cNvSpPr>
          <p:nvPr>
            <p:ph type="title"/>
          </p:nvPr>
        </p:nvSpPr>
        <p:spPr>
          <a:xfrm>
            <a:off x="648930" y="629266"/>
            <a:ext cx="6188190" cy="1622321"/>
          </a:xfrm>
        </p:spPr>
        <p:txBody>
          <a:bodyPr>
            <a:normAutofit/>
          </a:bodyPr>
          <a:lstStyle/>
          <a:p>
            <a:r>
              <a:rPr lang="en-US" dirty="0">
                <a:solidFill>
                  <a:srgbClr val="EBEBEB"/>
                </a:solidFill>
                <a:latin typeface="Times New Roman"/>
                <a:cs typeface="Times New Roman"/>
              </a:rPr>
              <a:t>Acknowledgement</a:t>
            </a:r>
          </a:p>
        </p:txBody>
      </p:sp>
      <p:sp>
        <p:nvSpPr>
          <p:cNvPr id="3" name="Content Placeholder 2">
            <a:extLst>
              <a:ext uri="{FF2B5EF4-FFF2-40B4-BE49-F238E27FC236}">
                <a16:creationId xmlns:a16="http://schemas.microsoft.com/office/drawing/2014/main" id="{AEA22C60-B87E-3109-E2CB-0C48EC59C249}"/>
              </a:ext>
            </a:extLst>
          </p:cNvPr>
          <p:cNvSpPr>
            <a:spLocks noGrp="1"/>
          </p:cNvSpPr>
          <p:nvPr>
            <p:ph idx="1"/>
          </p:nvPr>
        </p:nvSpPr>
        <p:spPr>
          <a:xfrm>
            <a:off x="648930" y="1651820"/>
            <a:ext cx="6851866" cy="4571999"/>
          </a:xfrm>
        </p:spPr>
        <p:txBody>
          <a:bodyPr vert="horz" lIns="91440" tIns="45720" rIns="91440" bIns="45720" rtlCol="0" anchor="t">
            <a:noAutofit/>
          </a:bodyPr>
          <a:lstStyle/>
          <a:p>
            <a:pPr marL="0" indent="0">
              <a:buNone/>
            </a:pPr>
            <a:r>
              <a:rPr lang="en-US" sz="2400" dirty="0">
                <a:solidFill>
                  <a:srgbClr val="FFFFFF"/>
                </a:solidFill>
                <a:latin typeface="Times New Roman"/>
                <a:ea typeface="+mj-lt"/>
                <a:cs typeface="+mj-lt"/>
              </a:rPr>
              <a:t>We would like to extend our heartfelt appreciation to Professor Justin Grosz for his exceptional guidance and mentorship throughout the course of our project. Professor Grosz’s unwavering support and expertise have been invaluable, and we are truly grateful for his dedication to our academic and professional development. We would also like to express our thanks to our dedicated classmates, whose camaraderie, collaboration, and insightful discussions have significantly enriched our educational journey. Your collective support has made this academic experience both rewarding and enjoyable. Thank you all for your contribution</a:t>
            </a:r>
            <a:endParaRPr lang="en-US" sz="2400">
              <a:latin typeface="Times New Roman"/>
              <a:cs typeface="Times New Roman"/>
            </a:endParaRP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A person clasping its hands">
            <a:extLst>
              <a:ext uri="{FF2B5EF4-FFF2-40B4-BE49-F238E27FC236}">
                <a16:creationId xmlns:a16="http://schemas.microsoft.com/office/drawing/2014/main" id="{74E5E86E-FF6D-A6D3-7EE0-1C77A31C9462}"/>
              </a:ext>
            </a:extLst>
          </p:cNvPr>
          <p:cNvPicPr>
            <a:picLocks noChangeAspect="1"/>
          </p:cNvPicPr>
          <p:nvPr/>
        </p:nvPicPr>
        <p:blipFill rotWithShape="1">
          <a:blip r:embed="rId3"/>
          <a:srcRect l="27876" r="23991" b="-5"/>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3795566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B5B6A-9D90-42B6-A138-B0239E6F6C6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References: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686FE32-EDD7-4576-82DB-B0C59EDC358D}"/>
              </a:ext>
            </a:extLst>
          </p:cNvPr>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1. </a:t>
            </a:r>
            <a:r>
              <a:rPr lang="en-US" sz="2400" dirty="0" err="1">
                <a:latin typeface="Times New Roman" panose="02020603050405020304" pitchFamily="18" charset="0"/>
                <a:cs typeface="Times New Roman" panose="02020603050405020304" pitchFamily="18" charset="0"/>
              </a:rPr>
              <a:t>Koehrsen</a:t>
            </a:r>
            <a:r>
              <a:rPr lang="en-US" sz="2400" dirty="0">
                <a:latin typeface="Times New Roman" panose="02020603050405020304" pitchFamily="18" charset="0"/>
                <a:cs typeface="Times New Roman" panose="02020603050405020304" pitchFamily="18" charset="0"/>
              </a:rPr>
              <a:t>, W. (2018, January 17). Random Forest in python. Medium. https://towardsdatascience.com/random-forest-in-python-24d0893d51c0 2. Li, S. (2019, February 27).</a:t>
            </a:r>
          </a:p>
          <a:p>
            <a:pPr marL="0" indent="0">
              <a:buNone/>
            </a:pP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2.  Building a logistic regression in Python, step by step. Medium. https://towardsdatascience.com/building-a-logistic-regression-in-pythonstep-by-step-becd4d56c9c8</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8735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B6B9734-60A6-F2C5-1DDD-D51D6D3EDB8C}"/>
              </a:ext>
            </a:extLst>
          </p:cNvPr>
          <p:cNvSpPr>
            <a:spLocks noGrp="1"/>
          </p:cNvSpPr>
          <p:nvPr>
            <p:ph idx="1"/>
          </p:nvPr>
        </p:nvSpPr>
        <p:spPr>
          <a:xfrm>
            <a:off x="513737" y="1135625"/>
            <a:ext cx="11268688" cy="5592097"/>
          </a:xfrm>
        </p:spPr>
        <p:txBody>
          <a:bodyPr vert="horz" lIns="91440" tIns="45720" rIns="91440" bIns="45720" rtlCol="0" anchor="t">
            <a:normAutofit/>
          </a:bodyPr>
          <a:lstStyle/>
          <a:p>
            <a:pPr>
              <a:lnSpc>
                <a:spcPct val="90000"/>
              </a:lnSpc>
            </a:pPr>
            <a:r>
              <a:rPr lang="en-US" sz="2400" dirty="0">
                <a:solidFill>
                  <a:srgbClr val="FFFFFF"/>
                </a:solidFill>
                <a:latin typeface="Times New Roman"/>
                <a:ea typeface="+mj-lt"/>
                <a:cs typeface="+mj-lt"/>
              </a:rPr>
              <a:t>Dataset: Customer Churn Prediction Dataset</a:t>
            </a:r>
            <a:endParaRPr lang="en-US" sz="2400" dirty="0">
              <a:solidFill>
                <a:srgbClr val="FFFFFF"/>
              </a:solidFill>
              <a:latin typeface="Times New Roman"/>
              <a:cs typeface="Times New Roman"/>
            </a:endParaRPr>
          </a:p>
          <a:p>
            <a:pPr>
              <a:lnSpc>
                <a:spcPct val="90000"/>
              </a:lnSpc>
              <a:buClr>
                <a:srgbClr val="8AD0D6"/>
              </a:buClr>
            </a:pPr>
            <a:r>
              <a:rPr lang="en-US" sz="2400" dirty="0">
                <a:solidFill>
                  <a:srgbClr val="FFFFFF"/>
                </a:solidFill>
                <a:latin typeface="Times New Roman"/>
                <a:ea typeface="+mj-lt"/>
                <a:cs typeface="Times New Roman"/>
              </a:rPr>
              <a:t>Source : Kaggle</a:t>
            </a:r>
            <a:endParaRPr lang="en-US" sz="2400" dirty="0">
              <a:solidFill>
                <a:srgbClr val="FFFFFF"/>
              </a:solidFill>
              <a:latin typeface="Times New Roman"/>
              <a:ea typeface="+mj-lt"/>
              <a:cs typeface="+mj-lt"/>
            </a:endParaRPr>
          </a:p>
          <a:p>
            <a:pPr>
              <a:lnSpc>
                <a:spcPct val="90000"/>
              </a:lnSpc>
              <a:buClr>
                <a:srgbClr val="8AD0D6"/>
              </a:buClr>
            </a:pPr>
            <a:r>
              <a:rPr lang="en-US" sz="2400" dirty="0">
                <a:solidFill>
                  <a:srgbClr val="FFFFFF"/>
                </a:solidFill>
                <a:latin typeface="Times New Roman"/>
                <a:ea typeface="+mj-lt"/>
                <a:cs typeface="+mj-lt"/>
              </a:rPr>
              <a:t>Rows: 7043</a:t>
            </a:r>
            <a:endParaRPr lang="en-US" sz="2400" dirty="0">
              <a:solidFill>
                <a:srgbClr val="FFFFFF"/>
              </a:solidFill>
              <a:latin typeface="Times New Roman"/>
              <a:cs typeface="Times New Roman"/>
            </a:endParaRPr>
          </a:p>
          <a:p>
            <a:pPr>
              <a:lnSpc>
                <a:spcPct val="90000"/>
              </a:lnSpc>
              <a:buClr>
                <a:srgbClr val="8AD0D6"/>
              </a:buClr>
            </a:pPr>
            <a:r>
              <a:rPr lang="en-US" sz="2400" dirty="0">
                <a:solidFill>
                  <a:srgbClr val="FFFFFF"/>
                </a:solidFill>
                <a:latin typeface="Times New Roman"/>
                <a:ea typeface="+mj-lt"/>
                <a:cs typeface="+mj-lt"/>
              </a:rPr>
              <a:t>Variables: 21</a:t>
            </a:r>
            <a:endParaRPr lang="en-US" sz="2400" dirty="0">
              <a:solidFill>
                <a:srgbClr val="FFFFFF"/>
              </a:solidFill>
              <a:latin typeface="Times New Roman"/>
              <a:cs typeface="Times New Roman"/>
            </a:endParaRPr>
          </a:p>
          <a:p>
            <a:pPr>
              <a:lnSpc>
                <a:spcPct val="90000"/>
              </a:lnSpc>
              <a:buClr>
                <a:srgbClr val="8AD0D6"/>
              </a:buClr>
            </a:pPr>
            <a:r>
              <a:rPr lang="en-US" sz="2400" dirty="0">
                <a:solidFill>
                  <a:srgbClr val="FFFFFF"/>
                </a:solidFill>
                <a:latin typeface="Times New Roman"/>
                <a:ea typeface="+mj-lt"/>
                <a:cs typeface="+mj-lt"/>
              </a:rPr>
              <a:t>Purpose: Analysis and prediction of customer churn in a telecommunications company.</a:t>
            </a:r>
            <a:endParaRPr lang="en-US" sz="2400" dirty="0">
              <a:solidFill>
                <a:srgbClr val="FFFFFF"/>
              </a:solidFill>
              <a:latin typeface="Times New Roman"/>
              <a:cs typeface="Times New Roman"/>
            </a:endParaRPr>
          </a:p>
          <a:p>
            <a:pPr>
              <a:lnSpc>
                <a:spcPct val="90000"/>
              </a:lnSpc>
              <a:buClr>
                <a:srgbClr val="8AD0D6"/>
              </a:buClr>
            </a:pPr>
            <a:r>
              <a:rPr lang="en-US" sz="2400" dirty="0">
                <a:solidFill>
                  <a:srgbClr val="FFFFFF"/>
                </a:solidFill>
                <a:latin typeface="Times New Roman"/>
                <a:ea typeface="+mj-lt"/>
                <a:cs typeface="+mj-lt"/>
              </a:rPr>
              <a:t>Information Included:</a:t>
            </a:r>
            <a:endParaRPr lang="en-US" sz="2400" dirty="0">
              <a:solidFill>
                <a:srgbClr val="FFFFFF"/>
              </a:solidFill>
              <a:latin typeface="Times New Roman"/>
              <a:cs typeface="Times New Roman"/>
            </a:endParaRPr>
          </a:p>
          <a:p>
            <a:pPr lvl="1">
              <a:lnSpc>
                <a:spcPct val="90000"/>
              </a:lnSpc>
              <a:buClr>
                <a:srgbClr val="8AD0D6"/>
              </a:buClr>
            </a:pPr>
            <a:r>
              <a:rPr lang="en-US" sz="2400" dirty="0">
                <a:solidFill>
                  <a:srgbClr val="FFFFFF"/>
                </a:solidFill>
                <a:latin typeface="Times New Roman"/>
                <a:ea typeface="+mj-lt"/>
                <a:cs typeface="+mj-lt"/>
              </a:rPr>
              <a:t>Customer demographics</a:t>
            </a:r>
            <a:endParaRPr lang="en-US" sz="2400" dirty="0">
              <a:solidFill>
                <a:srgbClr val="FFFFFF"/>
              </a:solidFill>
              <a:latin typeface="Times New Roman"/>
              <a:cs typeface="Times New Roman"/>
            </a:endParaRPr>
          </a:p>
          <a:p>
            <a:pPr lvl="1">
              <a:lnSpc>
                <a:spcPct val="90000"/>
              </a:lnSpc>
              <a:buClr>
                <a:srgbClr val="8AD0D6"/>
              </a:buClr>
            </a:pPr>
            <a:r>
              <a:rPr lang="en-US" sz="2400" dirty="0">
                <a:solidFill>
                  <a:srgbClr val="FFFFFF"/>
                </a:solidFill>
                <a:latin typeface="Times New Roman"/>
                <a:ea typeface="+mj-lt"/>
                <a:cs typeface="+mj-lt"/>
              </a:rPr>
              <a:t>Services subscribed</a:t>
            </a:r>
            <a:endParaRPr lang="en-US" sz="2400" dirty="0">
              <a:solidFill>
                <a:srgbClr val="FFFFFF"/>
              </a:solidFill>
              <a:latin typeface="Times New Roman"/>
              <a:cs typeface="Times New Roman"/>
            </a:endParaRPr>
          </a:p>
          <a:p>
            <a:pPr lvl="1">
              <a:lnSpc>
                <a:spcPct val="90000"/>
              </a:lnSpc>
              <a:buClr>
                <a:srgbClr val="8AD0D6"/>
              </a:buClr>
            </a:pPr>
            <a:r>
              <a:rPr lang="en-US" sz="2400" dirty="0">
                <a:solidFill>
                  <a:srgbClr val="FFFFFF"/>
                </a:solidFill>
                <a:latin typeface="Times New Roman"/>
                <a:ea typeface="+mj-lt"/>
                <a:cs typeface="+mj-lt"/>
              </a:rPr>
              <a:t>Monthly charges</a:t>
            </a:r>
            <a:endParaRPr lang="en-US" sz="2400" dirty="0">
              <a:solidFill>
                <a:srgbClr val="FFFFFF"/>
              </a:solidFill>
              <a:latin typeface="Times New Roman"/>
              <a:cs typeface="Times New Roman"/>
            </a:endParaRPr>
          </a:p>
          <a:p>
            <a:pPr lvl="1">
              <a:lnSpc>
                <a:spcPct val="90000"/>
              </a:lnSpc>
              <a:buClr>
                <a:srgbClr val="8AD0D6"/>
              </a:buClr>
            </a:pPr>
            <a:r>
              <a:rPr lang="en-US" sz="2400" dirty="0">
                <a:solidFill>
                  <a:srgbClr val="FFFFFF"/>
                </a:solidFill>
                <a:latin typeface="Times New Roman"/>
                <a:ea typeface="+mj-lt"/>
                <a:cs typeface="+mj-lt"/>
              </a:rPr>
              <a:t>Churn status (whether or not a customer has churned)</a:t>
            </a:r>
            <a:endParaRPr lang="en-US" sz="2400" dirty="0">
              <a:solidFill>
                <a:srgbClr val="FFFFFF"/>
              </a:solidFill>
              <a:latin typeface="Times New Roman"/>
              <a:cs typeface="Times New Roman"/>
            </a:endParaRPr>
          </a:p>
          <a:p>
            <a:pPr>
              <a:lnSpc>
                <a:spcPct val="90000"/>
              </a:lnSpc>
              <a:buClr>
                <a:srgbClr val="8AD0D6"/>
              </a:buClr>
            </a:pPr>
            <a:r>
              <a:rPr lang="en-US" sz="2400" dirty="0">
                <a:solidFill>
                  <a:srgbClr val="FFFFFF"/>
                </a:solidFill>
                <a:latin typeface="Times New Roman"/>
                <a:ea typeface="+mj-lt"/>
                <a:cs typeface="+mj-lt"/>
              </a:rPr>
              <a:t>Chosen this dataset to explore factors influencing customer churn and develop strategies for reducing churn in the telecommunications industry.</a:t>
            </a:r>
            <a:endParaRPr lang="en-US" sz="2400" dirty="0">
              <a:solidFill>
                <a:srgbClr val="FFFFFF"/>
              </a:solidFill>
              <a:latin typeface="Times New Roman"/>
              <a:cs typeface="Times New Roman"/>
            </a:endParaRPr>
          </a:p>
          <a:p>
            <a:pPr>
              <a:lnSpc>
                <a:spcPct val="90000"/>
              </a:lnSpc>
              <a:buClr>
                <a:srgbClr val="8AD0D6"/>
              </a:buClr>
            </a:pPr>
            <a:endParaRPr lang="en-US" sz="2400" dirty="0">
              <a:solidFill>
                <a:srgbClr val="FFFFFF"/>
              </a:solidFill>
              <a:latin typeface="Times New Roman"/>
              <a:cs typeface="Times New Roman"/>
            </a:endParaRP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4" name="TextBox 3">
            <a:extLst>
              <a:ext uri="{FF2B5EF4-FFF2-40B4-BE49-F238E27FC236}">
                <a16:creationId xmlns:a16="http://schemas.microsoft.com/office/drawing/2014/main" id="{A55FC9EE-CBC3-00FC-E7FA-5D25EEDFC465}"/>
              </a:ext>
            </a:extLst>
          </p:cNvPr>
          <p:cNvSpPr txBox="1"/>
          <p:nvPr/>
        </p:nvSpPr>
        <p:spPr>
          <a:xfrm>
            <a:off x="792726" y="239661"/>
            <a:ext cx="10194822"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dirty="0">
                <a:latin typeface="Times New Roman"/>
                <a:cs typeface="Times New Roman"/>
              </a:rPr>
              <a:t>Data Description</a:t>
            </a:r>
          </a:p>
        </p:txBody>
      </p:sp>
      <p:pic>
        <p:nvPicPr>
          <p:cNvPr id="2" name="slide3">
            <a:hlinkClick r:id="" action="ppaction://media"/>
            <a:extLst>
              <a:ext uri="{FF2B5EF4-FFF2-40B4-BE49-F238E27FC236}">
                <a16:creationId xmlns:a16="http://schemas.microsoft.com/office/drawing/2014/main" id="{3D4D6409-B878-4BE7-B8A9-182C8F8DE46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9650" y="6321322"/>
            <a:ext cx="406400" cy="406400"/>
          </a:xfrm>
          <a:prstGeom prst="rect">
            <a:avLst/>
          </a:prstGeom>
        </p:spPr>
      </p:pic>
    </p:spTree>
    <p:extLst>
      <p:ext uri="{BB962C8B-B14F-4D97-AF65-F5344CB8AC3E}">
        <p14:creationId xmlns:p14="http://schemas.microsoft.com/office/powerpoint/2010/main" val="4177913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515115-95FB-41E0-86F3-8744438C0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86F739-D334-678F-FCF3-66BAFFB62A66}"/>
              </a:ext>
            </a:extLst>
          </p:cNvPr>
          <p:cNvSpPr>
            <a:spLocks noGrp="1"/>
          </p:cNvSpPr>
          <p:nvPr>
            <p:ph type="title"/>
          </p:nvPr>
        </p:nvSpPr>
        <p:spPr>
          <a:xfrm>
            <a:off x="648930" y="629266"/>
            <a:ext cx="5616217" cy="1622321"/>
          </a:xfrm>
        </p:spPr>
        <p:txBody>
          <a:bodyPr>
            <a:normAutofit/>
          </a:bodyPr>
          <a:lstStyle/>
          <a:p>
            <a:r>
              <a:rPr lang="en-US">
                <a:solidFill>
                  <a:srgbClr val="EBEBEB"/>
                </a:solidFill>
                <a:latin typeface="Times New Roman"/>
                <a:cs typeface="Calibri Light"/>
              </a:rPr>
              <a:t>Objective </a:t>
            </a:r>
            <a:endParaRPr lang="en-US">
              <a:solidFill>
                <a:srgbClr val="EBEBEB"/>
              </a:solidFill>
              <a:latin typeface="Times New Roman"/>
            </a:endParaRPr>
          </a:p>
        </p:txBody>
      </p:sp>
      <p:sp>
        <p:nvSpPr>
          <p:cNvPr id="15" name="Freeform 31">
            <a:extLst>
              <a:ext uri="{FF2B5EF4-FFF2-40B4-BE49-F238E27FC236}">
                <a16:creationId xmlns:a16="http://schemas.microsoft.com/office/drawing/2014/main" id="{8222A33F-BE2D-4D69-92A0-5DF8B17BA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49843"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rgbClr val="FFFFFF"/>
              </a:solidFill>
            </a:endParaRPr>
          </a:p>
        </p:txBody>
      </p:sp>
      <p:sp useBgFill="1">
        <p:nvSpPr>
          <p:cNvPr id="17" name="Freeform: Shape 16">
            <a:extLst>
              <a:ext uri="{FF2B5EF4-FFF2-40B4-BE49-F238E27FC236}">
                <a16:creationId xmlns:a16="http://schemas.microsoft.com/office/drawing/2014/main" id="{CE1C74D0-9609-468A-9597-5D87C8A42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98731" y="664312"/>
            <a:ext cx="6858001" cy="5529377"/>
          </a:xfrm>
          <a:custGeom>
            <a:avLst/>
            <a:gdLst>
              <a:gd name="connsiteX0" fmla="*/ 6858001 w 6858001"/>
              <a:gd name="connsiteY0" fmla="*/ 1177 h 5529377"/>
              <a:gd name="connsiteX1" fmla="*/ 6858001 w 6858001"/>
              <a:gd name="connsiteY1" fmla="*/ 1344715 h 5529377"/>
              <a:gd name="connsiteX2" fmla="*/ 6858000 w 6858001"/>
              <a:gd name="connsiteY2" fmla="*/ 1344715 h 5529377"/>
              <a:gd name="connsiteX3" fmla="*/ 6858000 w 6858001"/>
              <a:gd name="connsiteY3" fmla="*/ 5529377 h 5529377"/>
              <a:gd name="connsiteX4" fmla="*/ 0 w 6858001"/>
              <a:gd name="connsiteY4" fmla="*/ 5529376 h 5529377"/>
              <a:gd name="connsiteX5" fmla="*/ 0 w 6858001"/>
              <a:gd name="connsiteY5" fmla="*/ 891096 h 5529377"/>
              <a:gd name="connsiteX6" fmla="*/ 1 w 6858001"/>
              <a:gd name="connsiteY6" fmla="*/ 891096 h 5529377"/>
              <a:gd name="connsiteX7" fmla="*/ 1 w 6858001"/>
              <a:gd name="connsiteY7" fmla="*/ 0 h 5529377"/>
              <a:gd name="connsiteX8" fmla="*/ 40463 w 6858001"/>
              <a:gd name="connsiteY8" fmla="*/ 5883 h 5529377"/>
              <a:gd name="connsiteX9" fmla="*/ 159107 w 6858001"/>
              <a:gd name="connsiteY9" fmla="*/ 23196 h 5529377"/>
              <a:gd name="connsiteX10" fmla="*/ 245518 w 6858001"/>
              <a:gd name="connsiteY10" fmla="*/ 35299 h 5529377"/>
              <a:gd name="connsiteX11" fmla="*/ 348388 w 6858001"/>
              <a:gd name="connsiteY11" fmla="*/ 48073 h 5529377"/>
              <a:gd name="connsiteX12" fmla="*/ 470460 w 6858001"/>
              <a:gd name="connsiteY12" fmla="*/ 63369 h 5529377"/>
              <a:gd name="connsiteX13" fmla="*/ 605563 w 6858001"/>
              <a:gd name="connsiteY13" fmla="*/ 79506 h 5529377"/>
              <a:gd name="connsiteX14" fmla="*/ 757810 w 6858001"/>
              <a:gd name="connsiteY14" fmla="*/ 96483 h 5529377"/>
              <a:gd name="connsiteX15" fmla="*/ 923774 w 6858001"/>
              <a:gd name="connsiteY15" fmla="*/ 114469 h 5529377"/>
              <a:gd name="connsiteX16" fmla="*/ 1104139 w 6858001"/>
              <a:gd name="connsiteY16" fmla="*/ 132454 h 5529377"/>
              <a:gd name="connsiteX17" fmla="*/ 1296163 w 6858001"/>
              <a:gd name="connsiteY17" fmla="*/ 150776 h 5529377"/>
              <a:gd name="connsiteX18" fmla="*/ 1503275 w 6858001"/>
              <a:gd name="connsiteY18" fmla="*/ 167753 h 5529377"/>
              <a:gd name="connsiteX19" fmla="*/ 1719988 w 6858001"/>
              <a:gd name="connsiteY19" fmla="*/ 184058 h 5529377"/>
              <a:gd name="connsiteX20" fmla="*/ 1949045 w 6858001"/>
              <a:gd name="connsiteY20" fmla="*/ 198849 h 5529377"/>
              <a:gd name="connsiteX21" fmla="*/ 2187703 w 6858001"/>
              <a:gd name="connsiteY21" fmla="*/ 212969 h 5529377"/>
              <a:gd name="connsiteX22" fmla="*/ 2436649 w 6858001"/>
              <a:gd name="connsiteY22" fmla="*/ 226248 h 5529377"/>
              <a:gd name="connsiteX23" fmla="*/ 2564208 w 6858001"/>
              <a:gd name="connsiteY23" fmla="*/ 230955 h 5529377"/>
              <a:gd name="connsiteX24" fmla="*/ 2694509 w 6858001"/>
              <a:gd name="connsiteY24" fmla="*/ 236165 h 5529377"/>
              <a:gd name="connsiteX25" fmla="*/ 2826868 w 6858001"/>
              <a:gd name="connsiteY25" fmla="*/ 241040 h 5529377"/>
              <a:gd name="connsiteX26" fmla="*/ 2959914 w 6858001"/>
              <a:gd name="connsiteY26" fmla="*/ 244234 h 5529377"/>
              <a:gd name="connsiteX27" fmla="*/ 3095702 w 6858001"/>
              <a:gd name="connsiteY27" fmla="*/ 247091 h 5529377"/>
              <a:gd name="connsiteX28" fmla="*/ 3232862 w 6858001"/>
              <a:gd name="connsiteY28" fmla="*/ 250117 h 5529377"/>
              <a:gd name="connsiteX29" fmla="*/ 3372765 w 6858001"/>
              <a:gd name="connsiteY29" fmla="*/ 252134 h 5529377"/>
              <a:gd name="connsiteX30" fmla="*/ 3514040 w 6858001"/>
              <a:gd name="connsiteY30" fmla="*/ 252134 h 5529377"/>
              <a:gd name="connsiteX31" fmla="*/ 3656686 w 6858001"/>
              <a:gd name="connsiteY31" fmla="*/ 253142 h 5529377"/>
              <a:gd name="connsiteX32" fmla="*/ 3800704 w 6858001"/>
              <a:gd name="connsiteY32" fmla="*/ 252134 h 5529377"/>
              <a:gd name="connsiteX33" fmla="*/ 3946780 w 6858001"/>
              <a:gd name="connsiteY33" fmla="*/ 250117 h 5529377"/>
              <a:gd name="connsiteX34" fmla="*/ 4092855 w 6858001"/>
              <a:gd name="connsiteY34" fmla="*/ 248268 h 5529377"/>
              <a:gd name="connsiteX35" fmla="*/ 4240988 w 6858001"/>
              <a:gd name="connsiteY35" fmla="*/ 244234 h 5529377"/>
              <a:gd name="connsiteX36" fmla="*/ 4390492 w 6858001"/>
              <a:gd name="connsiteY36" fmla="*/ 240032 h 5529377"/>
              <a:gd name="connsiteX37" fmla="*/ 4539997 w 6858001"/>
              <a:gd name="connsiteY37" fmla="*/ 235157 h 5529377"/>
              <a:gd name="connsiteX38" fmla="*/ 4690873 w 6858001"/>
              <a:gd name="connsiteY38" fmla="*/ 228266 h 5529377"/>
              <a:gd name="connsiteX39" fmla="*/ 4843120 w 6858001"/>
              <a:gd name="connsiteY39" fmla="*/ 220029 h 5529377"/>
              <a:gd name="connsiteX40" fmla="*/ 4996054 w 6858001"/>
              <a:gd name="connsiteY40" fmla="*/ 212129 h 5529377"/>
              <a:gd name="connsiteX41" fmla="*/ 5148987 w 6858001"/>
              <a:gd name="connsiteY41" fmla="*/ 202044 h 5529377"/>
              <a:gd name="connsiteX42" fmla="*/ 5303978 w 6858001"/>
              <a:gd name="connsiteY42" fmla="*/ 189941 h 5529377"/>
              <a:gd name="connsiteX43" fmla="*/ 5456911 w 6858001"/>
              <a:gd name="connsiteY43" fmla="*/ 177839 h 5529377"/>
              <a:gd name="connsiteX44" fmla="*/ 5612588 w 6858001"/>
              <a:gd name="connsiteY44" fmla="*/ 163887 h 5529377"/>
              <a:gd name="connsiteX45" fmla="*/ 5768950 w 6858001"/>
              <a:gd name="connsiteY45" fmla="*/ 148591 h 5529377"/>
              <a:gd name="connsiteX46" fmla="*/ 5923255 w 6858001"/>
              <a:gd name="connsiteY46" fmla="*/ 132455 h 5529377"/>
              <a:gd name="connsiteX47" fmla="*/ 6079618 w 6858001"/>
              <a:gd name="connsiteY47" fmla="*/ 113629 h 5529377"/>
              <a:gd name="connsiteX48" fmla="*/ 6235294 w 6858001"/>
              <a:gd name="connsiteY48" fmla="*/ 93458 h 5529377"/>
              <a:gd name="connsiteX49" fmla="*/ 6391657 w 6858001"/>
              <a:gd name="connsiteY49" fmla="*/ 73455 h 5529377"/>
              <a:gd name="connsiteX50" fmla="*/ 6547333 w 6858001"/>
              <a:gd name="connsiteY50" fmla="*/ 50091 h 5529377"/>
              <a:gd name="connsiteX51" fmla="*/ 6702324 w 6858001"/>
              <a:gd name="connsiteY51" fmla="*/ 26222 h 55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529377">
                <a:moveTo>
                  <a:pt x="6858001" y="1177"/>
                </a:moveTo>
                <a:lnTo>
                  <a:pt x="6858001" y="1344715"/>
                </a:lnTo>
                <a:lnTo>
                  <a:pt x="6858000" y="1344715"/>
                </a:lnTo>
                <a:lnTo>
                  <a:pt x="6858000" y="5529377"/>
                </a:lnTo>
                <a:lnTo>
                  <a:pt x="0" y="5529376"/>
                </a:lnTo>
                <a:lnTo>
                  <a:pt x="0" y="891096"/>
                </a:lnTo>
                <a:lnTo>
                  <a:pt x="1" y="891096"/>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7" name="Graphic 6" descr="CRM Customer Insights App">
            <a:extLst>
              <a:ext uri="{FF2B5EF4-FFF2-40B4-BE49-F238E27FC236}">
                <a16:creationId xmlns:a16="http://schemas.microsoft.com/office/drawing/2014/main" id="{DDCC38D7-190B-7087-70D7-3C79F78CA2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63742" y="1438929"/>
            <a:ext cx="3980139" cy="3980139"/>
          </a:xfrm>
          <a:prstGeom prst="rect">
            <a:avLst/>
          </a:prstGeom>
          <a:effectLst/>
        </p:spPr>
      </p:pic>
      <p:sp>
        <p:nvSpPr>
          <p:cNvPr id="19" name="Rectangle 18">
            <a:extLst>
              <a:ext uri="{FF2B5EF4-FFF2-40B4-BE49-F238E27FC236}">
                <a16:creationId xmlns:a16="http://schemas.microsoft.com/office/drawing/2014/main" id="{C137128D-E594-4905-9F76-E385F0831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BAAA1FCE-C936-22E6-19ED-2374F6183548}"/>
              </a:ext>
            </a:extLst>
          </p:cNvPr>
          <p:cNvSpPr>
            <a:spLocks noGrp="1"/>
          </p:cNvSpPr>
          <p:nvPr>
            <p:ph idx="1"/>
          </p:nvPr>
        </p:nvSpPr>
        <p:spPr>
          <a:xfrm>
            <a:off x="562899" y="1823884"/>
            <a:ext cx="5616216" cy="3785419"/>
          </a:xfrm>
        </p:spPr>
        <p:txBody>
          <a:bodyPr vert="horz" lIns="91440" tIns="45720" rIns="91440" bIns="45720" rtlCol="0" anchor="t">
            <a:normAutofit/>
          </a:bodyPr>
          <a:lstStyle/>
          <a:p>
            <a:pPr marL="457200" indent="-457200">
              <a:buAutoNum type="arabicPeriod"/>
            </a:pPr>
            <a:r>
              <a:rPr lang="en-US" sz="3200" dirty="0">
                <a:solidFill>
                  <a:srgbClr val="FFFFFF"/>
                </a:solidFill>
                <a:latin typeface="Times New Roman"/>
                <a:ea typeface="+mn-lt"/>
                <a:cs typeface="Times New Roman"/>
              </a:rPr>
              <a:t>Investigate factors influencing customer attrition in a telecom company.</a:t>
            </a:r>
            <a:endParaRPr lang="en-US" sz="3200" dirty="0">
              <a:solidFill>
                <a:srgbClr val="FFFFFF"/>
              </a:solidFill>
              <a:latin typeface="Times New Roman"/>
              <a:ea typeface="+mn-lt"/>
              <a:cs typeface="Calibri" panose="020F0502020204030204"/>
            </a:endParaRPr>
          </a:p>
          <a:p>
            <a:pPr marL="457200" indent="-457200">
              <a:buAutoNum type="arabicPeriod"/>
            </a:pPr>
            <a:r>
              <a:rPr lang="en-US" sz="3200" dirty="0">
                <a:solidFill>
                  <a:srgbClr val="FFFFFF"/>
                </a:solidFill>
                <a:latin typeface="Times New Roman"/>
                <a:ea typeface="+mn-lt"/>
                <a:cs typeface="Times New Roman"/>
              </a:rPr>
              <a:t>Develop predictive models to retain customers.</a:t>
            </a:r>
            <a:endParaRPr lang="en-US" sz="3200" dirty="0">
              <a:solidFill>
                <a:srgbClr val="FFFFFF"/>
              </a:solidFill>
              <a:latin typeface="Times New Roman"/>
              <a:ea typeface="+mn-lt"/>
              <a:cs typeface="Calibri"/>
            </a:endParaRPr>
          </a:p>
          <a:p>
            <a:pPr marL="457200" indent="-457200">
              <a:buAutoNum type="arabicPeriod"/>
            </a:pPr>
            <a:r>
              <a:rPr lang="en-US" sz="3200" dirty="0">
                <a:solidFill>
                  <a:srgbClr val="FFFFFF"/>
                </a:solidFill>
                <a:latin typeface="Times New Roman"/>
                <a:ea typeface="+mn-lt"/>
                <a:cs typeface="Times New Roman"/>
              </a:rPr>
              <a:t>Provide recommendations based on findings.</a:t>
            </a:r>
          </a:p>
          <a:p>
            <a:endParaRPr lang="en-US" sz="3200" dirty="0">
              <a:solidFill>
                <a:srgbClr val="FFFFFF"/>
              </a:solidFill>
              <a:latin typeface="Times New Roman"/>
              <a:ea typeface="+mn-lt"/>
              <a:cs typeface="Times New Roman"/>
            </a:endParaRPr>
          </a:p>
          <a:p>
            <a:endParaRPr lang="en-US">
              <a:solidFill>
                <a:srgbClr val="FFFFFF"/>
              </a:solidFill>
              <a:latin typeface="Times New Roman"/>
              <a:ea typeface="+mn-lt"/>
              <a:cs typeface="+mn-lt"/>
            </a:endParaRPr>
          </a:p>
          <a:p>
            <a:endParaRPr lang="en-US">
              <a:solidFill>
                <a:srgbClr val="FFFFFF"/>
              </a:solidFill>
              <a:latin typeface="Times New Roman"/>
              <a:ea typeface="+mn-lt"/>
              <a:cs typeface="+mn-lt"/>
            </a:endParaRPr>
          </a:p>
        </p:txBody>
      </p:sp>
      <p:pic>
        <p:nvPicPr>
          <p:cNvPr id="4" name="slide4">
            <a:hlinkClick r:id="" action="ppaction://media"/>
            <a:extLst>
              <a:ext uri="{FF2B5EF4-FFF2-40B4-BE49-F238E27FC236}">
                <a16:creationId xmlns:a16="http://schemas.microsoft.com/office/drawing/2014/main" id="{8A312642-6857-4E13-806D-08A632477F8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44396" y="6130925"/>
            <a:ext cx="406400" cy="406400"/>
          </a:xfrm>
          <a:prstGeom prst="rect">
            <a:avLst/>
          </a:prstGeom>
        </p:spPr>
      </p:pic>
    </p:spTree>
    <p:extLst>
      <p:ext uri="{BB962C8B-B14F-4D97-AF65-F5344CB8AC3E}">
        <p14:creationId xmlns:p14="http://schemas.microsoft.com/office/powerpoint/2010/main" val="368083887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DD4EDE-BDA6-1157-91A0-4E4E301776BF}"/>
              </a:ext>
            </a:extLst>
          </p:cNvPr>
          <p:cNvSpPr>
            <a:spLocks noGrp="1"/>
          </p:cNvSpPr>
          <p:nvPr>
            <p:ph type="title"/>
          </p:nvPr>
        </p:nvSpPr>
        <p:spPr>
          <a:xfrm>
            <a:off x="648930" y="629266"/>
            <a:ext cx="6188190" cy="1622321"/>
          </a:xfrm>
        </p:spPr>
        <p:txBody>
          <a:bodyPr>
            <a:normAutofit/>
          </a:bodyPr>
          <a:lstStyle/>
          <a:p>
            <a:r>
              <a:rPr lang="en-US" dirty="0">
                <a:solidFill>
                  <a:srgbClr val="EBEBEB"/>
                </a:solidFill>
                <a:latin typeface="Times New Roman"/>
                <a:cs typeface="Times New Roman"/>
              </a:rPr>
              <a:t>Data Cleaning</a:t>
            </a:r>
            <a:br>
              <a:rPr lang="en-US" dirty="0">
                <a:latin typeface="Times New Roman"/>
              </a:rPr>
            </a:br>
            <a:endParaRPr lang="en-US">
              <a:solidFill>
                <a:srgbClr val="EBEBEB"/>
              </a:solidFill>
              <a:latin typeface="Times New Roman"/>
              <a:cs typeface="Times New Roman"/>
            </a:endParaRPr>
          </a:p>
        </p:txBody>
      </p:sp>
      <p:sp>
        <p:nvSpPr>
          <p:cNvPr id="3" name="Content Placeholder 2">
            <a:extLst>
              <a:ext uri="{FF2B5EF4-FFF2-40B4-BE49-F238E27FC236}">
                <a16:creationId xmlns:a16="http://schemas.microsoft.com/office/drawing/2014/main" id="{C2512B08-900D-2533-FC79-3E41BA6F3653}"/>
              </a:ext>
            </a:extLst>
          </p:cNvPr>
          <p:cNvSpPr>
            <a:spLocks noGrp="1"/>
          </p:cNvSpPr>
          <p:nvPr>
            <p:ph idx="1"/>
          </p:nvPr>
        </p:nvSpPr>
        <p:spPr>
          <a:xfrm>
            <a:off x="648930" y="1651819"/>
            <a:ext cx="6188189" cy="5198806"/>
          </a:xfrm>
        </p:spPr>
        <p:txBody>
          <a:bodyPr vert="horz" lIns="91440" tIns="45720" rIns="91440" bIns="45720" rtlCol="0" anchor="t">
            <a:noAutofit/>
          </a:bodyPr>
          <a:lstStyle/>
          <a:p>
            <a:pPr marL="457200" indent="-457200">
              <a:buAutoNum type="arabicPeriod"/>
            </a:pPr>
            <a:r>
              <a:rPr lang="en-US" sz="2800" dirty="0">
                <a:latin typeface="Times New Roman"/>
                <a:cs typeface="Times New Roman"/>
              </a:rPr>
              <a:t>No duplicates rows.</a:t>
            </a:r>
          </a:p>
          <a:p>
            <a:pPr marL="457200" indent="-457200">
              <a:buClr>
                <a:srgbClr val="8AD0D6"/>
              </a:buClr>
              <a:buAutoNum type="arabicPeriod"/>
            </a:pPr>
            <a:r>
              <a:rPr lang="en-US" sz="2800" dirty="0">
                <a:latin typeface="Times New Roman"/>
                <a:cs typeface="Times New Roman"/>
              </a:rPr>
              <a:t>Made sure all the columns are in proper format e.g., Converted “senior citizen”  from integer to category.</a:t>
            </a:r>
          </a:p>
          <a:p>
            <a:pPr marL="457200" indent="-457200">
              <a:buAutoNum type="arabicPeriod"/>
            </a:pPr>
            <a:r>
              <a:rPr lang="en-US" sz="2800" dirty="0">
                <a:latin typeface="Times New Roman"/>
                <a:cs typeface="Times New Roman"/>
              </a:rPr>
              <a:t>Handled 0.15% missing data by dropping rows.</a:t>
            </a:r>
          </a:p>
          <a:p>
            <a:pPr marL="457200" indent="-457200">
              <a:buClr>
                <a:srgbClr val="8AD0D6"/>
              </a:buClr>
              <a:buAutoNum type="arabicPeriod"/>
            </a:pPr>
            <a:r>
              <a:rPr lang="en-US" sz="2800" dirty="0">
                <a:latin typeface="Times New Roman"/>
                <a:cs typeface="Times New Roman"/>
              </a:rPr>
              <a:t>No outliers found in the dataset.</a:t>
            </a:r>
          </a:p>
          <a:p>
            <a:pPr marL="457200" indent="-457200">
              <a:buClr>
                <a:srgbClr val="8AD0D6"/>
              </a:buClr>
              <a:buAutoNum type="arabicPeriod"/>
            </a:pPr>
            <a:r>
              <a:rPr lang="en-US" sz="2800" dirty="0">
                <a:latin typeface="Times New Roman"/>
                <a:cs typeface="Times New Roman"/>
              </a:rPr>
              <a:t>Churn: 26.6% (1869), No Churn: 73.4% (5163)</a:t>
            </a:r>
            <a:endParaRPr lang="en-US" sz="2800" dirty="0"/>
          </a:p>
          <a:p>
            <a:pPr marL="0" indent="0">
              <a:buClr>
                <a:srgbClr val="8AD0D6"/>
              </a:buClr>
              <a:buNone/>
            </a:pPr>
            <a:endParaRPr lang="en-US" sz="3200" dirty="0">
              <a:latin typeface="Times New Roman"/>
              <a:cs typeface="Times New Roman"/>
            </a:endParaRP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Graph">
            <a:extLst>
              <a:ext uri="{FF2B5EF4-FFF2-40B4-BE49-F238E27FC236}">
                <a16:creationId xmlns:a16="http://schemas.microsoft.com/office/drawing/2014/main" id="{C7318E45-A82B-9110-2B19-0B05649E2646}"/>
              </a:ext>
            </a:extLst>
          </p:cNvPr>
          <p:cNvPicPr>
            <a:picLocks noChangeAspect="1"/>
          </p:cNvPicPr>
          <p:nvPr/>
        </p:nvPicPr>
        <p:blipFill rotWithShape="1">
          <a:blip r:embed="rId5"/>
          <a:srcRect l="26128" r="28641" b="3"/>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pic>
        <p:nvPicPr>
          <p:cNvPr id="4" name="slide5">
            <a:hlinkClick r:id="" action="ppaction://media"/>
            <a:extLst>
              <a:ext uri="{FF2B5EF4-FFF2-40B4-BE49-F238E27FC236}">
                <a16:creationId xmlns:a16="http://schemas.microsoft.com/office/drawing/2014/main" id="{28BB5671-C8EB-4EE7-92EF-7E0F37D533D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39870" y="6111875"/>
            <a:ext cx="406400" cy="406400"/>
          </a:xfrm>
          <a:prstGeom prst="rect">
            <a:avLst/>
          </a:prstGeom>
        </p:spPr>
      </p:pic>
    </p:spTree>
    <p:extLst>
      <p:ext uri="{BB962C8B-B14F-4D97-AF65-F5344CB8AC3E}">
        <p14:creationId xmlns:p14="http://schemas.microsoft.com/office/powerpoint/2010/main" val="1121139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7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Picture 4" descr="Magnifying glass showing decling performance">
            <a:extLst>
              <a:ext uri="{FF2B5EF4-FFF2-40B4-BE49-F238E27FC236}">
                <a16:creationId xmlns:a16="http://schemas.microsoft.com/office/drawing/2014/main" id="{DD5C8285-07AB-2747-0576-5E91C3254224}"/>
              </a:ext>
            </a:extLst>
          </p:cNvPr>
          <p:cNvPicPr>
            <a:picLocks noChangeAspect="1"/>
          </p:cNvPicPr>
          <p:nvPr/>
        </p:nvPicPr>
        <p:blipFill rotWithShape="1">
          <a:blip r:embed="rId7">
            <a:duotone>
              <a:prstClr val="black"/>
              <a:schemeClr val="accent5">
                <a:tint val="45000"/>
                <a:satMod val="400000"/>
              </a:schemeClr>
            </a:duotone>
            <a:alphaModFix amt="25000"/>
          </a:blip>
          <a:srcRect t="21062" r="9085" b="2210"/>
          <a:stretch/>
        </p:blipFill>
        <p:spPr>
          <a:xfrm>
            <a:off x="20" y="10"/>
            <a:ext cx="12191980" cy="6857990"/>
          </a:xfrm>
          <a:prstGeom prst="rect">
            <a:avLst/>
          </a:prstGeom>
        </p:spPr>
      </p:pic>
      <p:sp>
        <p:nvSpPr>
          <p:cNvPr id="2" name="Title 1">
            <a:extLst>
              <a:ext uri="{FF2B5EF4-FFF2-40B4-BE49-F238E27FC236}">
                <a16:creationId xmlns:a16="http://schemas.microsoft.com/office/drawing/2014/main" id="{76351551-2275-E2EA-6442-57C117D8CCBA}"/>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dirty="0">
                <a:latin typeface="Times New Roman"/>
                <a:cs typeface="Times New Roman"/>
              </a:rPr>
              <a:t>Exploratory Data Analysis</a:t>
            </a:r>
          </a:p>
        </p:txBody>
      </p:sp>
      <p:sp>
        <p:nvSpPr>
          <p:cNvPr id="21" name="Rectangle 20">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527449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B29E14-D7D2-ECCE-224A-38A3656B025F}"/>
              </a:ext>
            </a:extLst>
          </p:cNvPr>
          <p:cNvSpPr>
            <a:spLocks noGrp="1"/>
          </p:cNvSpPr>
          <p:nvPr>
            <p:ph idx="1"/>
          </p:nvPr>
        </p:nvSpPr>
        <p:spPr>
          <a:xfrm>
            <a:off x="182089" y="164978"/>
            <a:ext cx="6990729" cy="2398893"/>
          </a:xfrm>
        </p:spPr>
        <p:txBody>
          <a:bodyPr vert="horz" lIns="91440" tIns="45720" rIns="91440" bIns="45720" rtlCol="0" anchor="t">
            <a:normAutofit/>
          </a:bodyPr>
          <a:lstStyle/>
          <a:p>
            <a:pPr marL="457200" indent="-457200">
              <a:buAutoNum type="arabicPeriod"/>
            </a:pPr>
            <a:r>
              <a:rPr lang="en-US" dirty="0">
                <a:latin typeface="Times New Roman"/>
                <a:ea typeface="+mj-lt"/>
                <a:cs typeface="+mj-lt"/>
              </a:rPr>
              <a:t>The distribution of the ‘partner’ variable appeared different between the overall population and the churn subset. A chi-square test supported our claim, establishing an association between ‘partner’ and churn.</a:t>
            </a:r>
            <a:endParaRPr lang="en-US" dirty="0">
              <a:latin typeface="Times New Roman"/>
              <a:cs typeface="Times New Roman"/>
            </a:endParaRPr>
          </a:p>
        </p:txBody>
      </p:sp>
      <p:pic>
        <p:nvPicPr>
          <p:cNvPr id="11" name="Picture 10" descr="A graph of different colored bars&#10;&#10;Description automatically generated">
            <a:extLst>
              <a:ext uri="{FF2B5EF4-FFF2-40B4-BE49-F238E27FC236}">
                <a16:creationId xmlns:a16="http://schemas.microsoft.com/office/drawing/2014/main" id="{51650E0D-23A7-8A19-47FF-D2DDC06C3582}"/>
              </a:ext>
            </a:extLst>
          </p:cNvPr>
          <p:cNvPicPr>
            <a:picLocks noChangeAspect="1"/>
          </p:cNvPicPr>
          <p:nvPr/>
        </p:nvPicPr>
        <p:blipFill>
          <a:blip r:embed="rId2"/>
          <a:stretch>
            <a:fillRect/>
          </a:stretch>
        </p:blipFill>
        <p:spPr>
          <a:xfrm>
            <a:off x="519266" y="1559335"/>
            <a:ext cx="6077564" cy="4882331"/>
          </a:xfrm>
          <a:prstGeom prst="rect">
            <a:avLst/>
          </a:prstGeom>
        </p:spPr>
      </p:pic>
      <p:sp>
        <p:nvSpPr>
          <p:cNvPr id="12" name="TextBox 11">
            <a:extLst>
              <a:ext uri="{FF2B5EF4-FFF2-40B4-BE49-F238E27FC236}">
                <a16:creationId xmlns:a16="http://schemas.microsoft.com/office/drawing/2014/main" id="{9C1F878C-1A2E-188F-9DF5-A34ADBCC643A}"/>
              </a:ext>
            </a:extLst>
          </p:cNvPr>
          <p:cNvSpPr txBox="1"/>
          <p:nvPr/>
        </p:nvSpPr>
        <p:spPr>
          <a:xfrm>
            <a:off x="6931741" y="4313902"/>
            <a:ext cx="5032887"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Times New Roman"/>
                <a:ea typeface="+mn-lt"/>
                <a:cs typeface="+mn-lt"/>
              </a:rPr>
              <a:t>2. Lower churn rates among customers with no internet service, and a chi-square test verified the relationship between internet service and churn  Notably, the highest churn was among customers who opted for Fiber Optic, potentially indicating issues with service quality</a:t>
            </a:r>
            <a:endParaRPr lang="en-US" sz="2000">
              <a:latin typeface="Times New Roman"/>
              <a:cs typeface="Times New Roman"/>
            </a:endParaRPr>
          </a:p>
        </p:txBody>
      </p:sp>
      <p:pic>
        <p:nvPicPr>
          <p:cNvPr id="13" name="Picture 12" descr="A graph of different colored bars&#10;&#10;Description automatically generated">
            <a:extLst>
              <a:ext uri="{FF2B5EF4-FFF2-40B4-BE49-F238E27FC236}">
                <a16:creationId xmlns:a16="http://schemas.microsoft.com/office/drawing/2014/main" id="{D6465EA5-EC0F-BC0A-26DA-BF86AAA9A0C3}"/>
              </a:ext>
            </a:extLst>
          </p:cNvPr>
          <p:cNvPicPr>
            <a:picLocks noChangeAspect="1"/>
          </p:cNvPicPr>
          <p:nvPr/>
        </p:nvPicPr>
        <p:blipFill>
          <a:blip r:embed="rId3"/>
          <a:stretch>
            <a:fillRect/>
          </a:stretch>
        </p:blipFill>
        <p:spPr>
          <a:xfrm>
            <a:off x="7021153" y="109076"/>
            <a:ext cx="4933951" cy="4206363"/>
          </a:xfrm>
          <a:prstGeom prst="rect">
            <a:avLst/>
          </a:prstGeom>
        </p:spPr>
      </p:pic>
    </p:spTree>
    <p:extLst>
      <p:ext uri="{BB962C8B-B14F-4D97-AF65-F5344CB8AC3E}">
        <p14:creationId xmlns:p14="http://schemas.microsoft.com/office/powerpoint/2010/main" val="3520763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20A579-CC8A-8B7B-8F9F-0F59108878C8}"/>
              </a:ext>
            </a:extLst>
          </p:cNvPr>
          <p:cNvSpPr>
            <a:spLocks noGrp="1"/>
          </p:cNvSpPr>
          <p:nvPr>
            <p:ph idx="1"/>
          </p:nvPr>
        </p:nvSpPr>
        <p:spPr>
          <a:xfrm>
            <a:off x="587118" y="319983"/>
            <a:ext cx="9892895" cy="5928416"/>
          </a:xfrm>
        </p:spPr>
        <p:txBody>
          <a:bodyPr vert="horz" lIns="91440" tIns="45720" rIns="91440" bIns="45720" rtlCol="0" anchor="t">
            <a:normAutofit/>
          </a:bodyPr>
          <a:lstStyle/>
          <a:p>
            <a:pPr marL="0" indent="0">
              <a:buNone/>
            </a:pPr>
            <a:r>
              <a:rPr lang="en-US" sz="2400" dirty="0">
                <a:latin typeface="Times New Roman"/>
                <a:cs typeface="Times New Roman"/>
              </a:rPr>
              <a:t>77.3% churned customers lacked tech support. Tech support linked to churn. </a:t>
            </a:r>
            <a:r>
              <a:rPr lang="en-US" sz="2400" dirty="0">
                <a:latin typeface="Times New Roman"/>
                <a:ea typeface="+mj-lt"/>
                <a:cs typeface="+mj-lt"/>
              </a:rPr>
              <a:t>A chi-square test confirmed the significant association between tech support and churn</a:t>
            </a:r>
            <a:endParaRPr lang="en-US" dirty="0">
              <a:latin typeface="Times New Roman"/>
              <a:cs typeface="Times New Roman"/>
            </a:endParaRPr>
          </a:p>
          <a:p>
            <a:pPr marL="0" indent="0">
              <a:buClr>
                <a:srgbClr val="1E5155">
                  <a:lumMod val="40000"/>
                  <a:lumOff val="60000"/>
                </a:srgbClr>
              </a:buClr>
              <a:buNone/>
            </a:pPr>
            <a:endParaRPr lang="en-US" sz="2400" dirty="0">
              <a:latin typeface="Times New Roman"/>
              <a:cs typeface="Times New Roman"/>
            </a:endParaRPr>
          </a:p>
          <a:p>
            <a:pPr>
              <a:buClr>
                <a:srgbClr val="8AD0D6"/>
              </a:buClr>
            </a:pPr>
            <a:endParaRPr lang="en-US" sz="2400" dirty="0">
              <a:latin typeface="Times New Roman"/>
              <a:cs typeface="Times New Roman"/>
            </a:endParaRPr>
          </a:p>
        </p:txBody>
      </p:sp>
      <p:pic>
        <p:nvPicPr>
          <p:cNvPr id="4" name="Picture 3" descr="A graph of customer support service&#10;&#10;Description automatically generated">
            <a:extLst>
              <a:ext uri="{FF2B5EF4-FFF2-40B4-BE49-F238E27FC236}">
                <a16:creationId xmlns:a16="http://schemas.microsoft.com/office/drawing/2014/main" id="{42A45D15-173C-C930-49D2-4157307B0B0A}"/>
              </a:ext>
            </a:extLst>
          </p:cNvPr>
          <p:cNvPicPr>
            <a:picLocks noChangeAspect="1"/>
          </p:cNvPicPr>
          <p:nvPr/>
        </p:nvPicPr>
        <p:blipFill>
          <a:blip r:embed="rId2"/>
          <a:stretch>
            <a:fillRect/>
          </a:stretch>
        </p:blipFill>
        <p:spPr>
          <a:xfrm>
            <a:off x="663678" y="1485594"/>
            <a:ext cx="9156290" cy="5054393"/>
          </a:xfrm>
          <a:prstGeom prst="rect">
            <a:avLst/>
          </a:prstGeom>
        </p:spPr>
      </p:pic>
    </p:spTree>
    <p:extLst>
      <p:ext uri="{BB962C8B-B14F-4D97-AF65-F5344CB8AC3E}">
        <p14:creationId xmlns:p14="http://schemas.microsoft.com/office/powerpoint/2010/main" val="2042250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1515115-95FB-41E0-86F3-8744438C0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C64FE3-0611-4C77-A914-66ADB8870AAD}"/>
              </a:ext>
            </a:extLst>
          </p:cNvPr>
          <p:cNvSpPr>
            <a:spLocks noGrp="1"/>
          </p:cNvSpPr>
          <p:nvPr>
            <p:ph type="title"/>
          </p:nvPr>
        </p:nvSpPr>
        <p:spPr>
          <a:xfrm>
            <a:off x="410094" y="231206"/>
            <a:ext cx="5616217" cy="1622321"/>
          </a:xfrm>
        </p:spPr>
        <p:txBody>
          <a:bodyPr>
            <a:normAutofit fontScale="90000"/>
          </a:bodyPr>
          <a:lstStyle/>
          <a:p>
            <a:r>
              <a:rPr lang="en-US" dirty="0">
                <a:solidFill>
                  <a:srgbClr val="EBEBEB"/>
                </a:solidFill>
                <a:latin typeface="Times New Roman"/>
                <a:cs typeface="Times New Roman"/>
              </a:rPr>
              <a:t>Logistic Regression</a:t>
            </a:r>
            <a:br>
              <a:rPr lang="en-US" dirty="0">
                <a:solidFill>
                  <a:srgbClr val="EBEBEB"/>
                </a:solidFill>
                <a:latin typeface="Times New Roman"/>
                <a:cs typeface="Times New Roman"/>
              </a:rPr>
            </a:br>
            <a:br>
              <a:rPr lang="en-US" dirty="0">
                <a:latin typeface="Times New Roman"/>
                <a:cs typeface="Times New Roman"/>
              </a:rPr>
            </a:br>
            <a:endParaRPr lang="en-US" dirty="0">
              <a:solidFill>
                <a:srgbClr val="EBEBEB"/>
              </a:solidFill>
              <a:latin typeface="Times New Roman"/>
              <a:cs typeface="Times New Roman"/>
            </a:endParaRPr>
          </a:p>
        </p:txBody>
      </p:sp>
      <p:sp>
        <p:nvSpPr>
          <p:cNvPr id="11" name="Freeform 31">
            <a:extLst>
              <a:ext uri="{FF2B5EF4-FFF2-40B4-BE49-F238E27FC236}">
                <a16:creationId xmlns:a16="http://schemas.microsoft.com/office/drawing/2014/main" id="{8222A33F-BE2D-4D69-92A0-5DF8B17BA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49843"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rgbClr val="FFFFFF"/>
              </a:solidFill>
            </a:endParaRPr>
          </a:p>
        </p:txBody>
      </p:sp>
      <p:sp useBgFill="1">
        <p:nvSpPr>
          <p:cNvPr id="13" name="Freeform: Shape 12">
            <a:extLst>
              <a:ext uri="{FF2B5EF4-FFF2-40B4-BE49-F238E27FC236}">
                <a16:creationId xmlns:a16="http://schemas.microsoft.com/office/drawing/2014/main" id="{CE1C74D0-9609-468A-9597-5D87C8A42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98731" y="664312"/>
            <a:ext cx="6858001" cy="5529377"/>
          </a:xfrm>
          <a:custGeom>
            <a:avLst/>
            <a:gdLst>
              <a:gd name="connsiteX0" fmla="*/ 6858001 w 6858001"/>
              <a:gd name="connsiteY0" fmla="*/ 1177 h 5529377"/>
              <a:gd name="connsiteX1" fmla="*/ 6858001 w 6858001"/>
              <a:gd name="connsiteY1" fmla="*/ 1344715 h 5529377"/>
              <a:gd name="connsiteX2" fmla="*/ 6858000 w 6858001"/>
              <a:gd name="connsiteY2" fmla="*/ 1344715 h 5529377"/>
              <a:gd name="connsiteX3" fmla="*/ 6858000 w 6858001"/>
              <a:gd name="connsiteY3" fmla="*/ 5529377 h 5529377"/>
              <a:gd name="connsiteX4" fmla="*/ 0 w 6858001"/>
              <a:gd name="connsiteY4" fmla="*/ 5529376 h 5529377"/>
              <a:gd name="connsiteX5" fmla="*/ 0 w 6858001"/>
              <a:gd name="connsiteY5" fmla="*/ 891096 h 5529377"/>
              <a:gd name="connsiteX6" fmla="*/ 1 w 6858001"/>
              <a:gd name="connsiteY6" fmla="*/ 891096 h 5529377"/>
              <a:gd name="connsiteX7" fmla="*/ 1 w 6858001"/>
              <a:gd name="connsiteY7" fmla="*/ 0 h 5529377"/>
              <a:gd name="connsiteX8" fmla="*/ 40463 w 6858001"/>
              <a:gd name="connsiteY8" fmla="*/ 5883 h 5529377"/>
              <a:gd name="connsiteX9" fmla="*/ 159107 w 6858001"/>
              <a:gd name="connsiteY9" fmla="*/ 23196 h 5529377"/>
              <a:gd name="connsiteX10" fmla="*/ 245518 w 6858001"/>
              <a:gd name="connsiteY10" fmla="*/ 35299 h 5529377"/>
              <a:gd name="connsiteX11" fmla="*/ 348388 w 6858001"/>
              <a:gd name="connsiteY11" fmla="*/ 48073 h 5529377"/>
              <a:gd name="connsiteX12" fmla="*/ 470460 w 6858001"/>
              <a:gd name="connsiteY12" fmla="*/ 63369 h 5529377"/>
              <a:gd name="connsiteX13" fmla="*/ 605563 w 6858001"/>
              <a:gd name="connsiteY13" fmla="*/ 79506 h 5529377"/>
              <a:gd name="connsiteX14" fmla="*/ 757810 w 6858001"/>
              <a:gd name="connsiteY14" fmla="*/ 96483 h 5529377"/>
              <a:gd name="connsiteX15" fmla="*/ 923774 w 6858001"/>
              <a:gd name="connsiteY15" fmla="*/ 114469 h 5529377"/>
              <a:gd name="connsiteX16" fmla="*/ 1104139 w 6858001"/>
              <a:gd name="connsiteY16" fmla="*/ 132454 h 5529377"/>
              <a:gd name="connsiteX17" fmla="*/ 1296163 w 6858001"/>
              <a:gd name="connsiteY17" fmla="*/ 150776 h 5529377"/>
              <a:gd name="connsiteX18" fmla="*/ 1503275 w 6858001"/>
              <a:gd name="connsiteY18" fmla="*/ 167753 h 5529377"/>
              <a:gd name="connsiteX19" fmla="*/ 1719988 w 6858001"/>
              <a:gd name="connsiteY19" fmla="*/ 184058 h 5529377"/>
              <a:gd name="connsiteX20" fmla="*/ 1949045 w 6858001"/>
              <a:gd name="connsiteY20" fmla="*/ 198849 h 5529377"/>
              <a:gd name="connsiteX21" fmla="*/ 2187703 w 6858001"/>
              <a:gd name="connsiteY21" fmla="*/ 212969 h 5529377"/>
              <a:gd name="connsiteX22" fmla="*/ 2436649 w 6858001"/>
              <a:gd name="connsiteY22" fmla="*/ 226248 h 5529377"/>
              <a:gd name="connsiteX23" fmla="*/ 2564208 w 6858001"/>
              <a:gd name="connsiteY23" fmla="*/ 230955 h 5529377"/>
              <a:gd name="connsiteX24" fmla="*/ 2694509 w 6858001"/>
              <a:gd name="connsiteY24" fmla="*/ 236165 h 5529377"/>
              <a:gd name="connsiteX25" fmla="*/ 2826868 w 6858001"/>
              <a:gd name="connsiteY25" fmla="*/ 241040 h 5529377"/>
              <a:gd name="connsiteX26" fmla="*/ 2959914 w 6858001"/>
              <a:gd name="connsiteY26" fmla="*/ 244234 h 5529377"/>
              <a:gd name="connsiteX27" fmla="*/ 3095702 w 6858001"/>
              <a:gd name="connsiteY27" fmla="*/ 247091 h 5529377"/>
              <a:gd name="connsiteX28" fmla="*/ 3232862 w 6858001"/>
              <a:gd name="connsiteY28" fmla="*/ 250117 h 5529377"/>
              <a:gd name="connsiteX29" fmla="*/ 3372765 w 6858001"/>
              <a:gd name="connsiteY29" fmla="*/ 252134 h 5529377"/>
              <a:gd name="connsiteX30" fmla="*/ 3514040 w 6858001"/>
              <a:gd name="connsiteY30" fmla="*/ 252134 h 5529377"/>
              <a:gd name="connsiteX31" fmla="*/ 3656686 w 6858001"/>
              <a:gd name="connsiteY31" fmla="*/ 253142 h 5529377"/>
              <a:gd name="connsiteX32" fmla="*/ 3800704 w 6858001"/>
              <a:gd name="connsiteY32" fmla="*/ 252134 h 5529377"/>
              <a:gd name="connsiteX33" fmla="*/ 3946780 w 6858001"/>
              <a:gd name="connsiteY33" fmla="*/ 250117 h 5529377"/>
              <a:gd name="connsiteX34" fmla="*/ 4092855 w 6858001"/>
              <a:gd name="connsiteY34" fmla="*/ 248268 h 5529377"/>
              <a:gd name="connsiteX35" fmla="*/ 4240988 w 6858001"/>
              <a:gd name="connsiteY35" fmla="*/ 244234 h 5529377"/>
              <a:gd name="connsiteX36" fmla="*/ 4390492 w 6858001"/>
              <a:gd name="connsiteY36" fmla="*/ 240032 h 5529377"/>
              <a:gd name="connsiteX37" fmla="*/ 4539997 w 6858001"/>
              <a:gd name="connsiteY37" fmla="*/ 235157 h 5529377"/>
              <a:gd name="connsiteX38" fmla="*/ 4690873 w 6858001"/>
              <a:gd name="connsiteY38" fmla="*/ 228266 h 5529377"/>
              <a:gd name="connsiteX39" fmla="*/ 4843120 w 6858001"/>
              <a:gd name="connsiteY39" fmla="*/ 220029 h 5529377"/>
              <a:gd name="connsiteX40" fmla="*/ 4996054 w 6858001"/>
              <a:gd name="connsiteY40" fmla="*/ 212129 h 5529377"/>
              <a:gd name="connsiteX41" fmla="*/ 5148987 w 6858001"/>
              <a:gd name="connsiteY41" fmla="*/ 202044 h 5529377"/>
              <a:gd name="connsiteX42" fmla="*/ 5303978 w 6858001"/>
              <a:gd name="connsiteY42" fmla="*/ 189941 h 5529377"/>
              <a:gd name="connsiteX43" fmla="*/ 5456911 w 6858001"/>
              <a:gd name="connsiteY43" fmla="*/ 177839 h 5529377"/>
              <a:gd name="connsiteX44" fmla="*/ 5612588 w 6858001"/>
              <a:gd name="connsiteY44" fmla="*/ 163887 h 5529377"/>
              <a:gd name="connsiteX45" fmla="*/ 5768950 w 6858001"/>
              <a:gd name="connsiteY45" fmla="*/ 148591 h 5529377"/>
              <a:gd name="connsiteX46" fmla="*/ 5923255 w 6858001"/>
              <a:gd name="connsiteY46" fmla="*/ 132455 h 5529377"/>
              <a:gd name="connsiteX47" fmla="*/ 6079618 w 6858001"/>
              <a:gd name="connsiteY47" fmla="*/ 113629 h 5529377"/>
              <a:gd name="connsiteX48" fmla="*/ 6235294 w 6858001"/>
              <a:gd name="connsiteY48" fmla="*/ 93458 h 5529377"/>
              <a:gd name="connsiteX49" fmla="*/ 6391657 w 6858001"/>
              <a:gd name="connsiteY49" fmla="*/ 73455 h 5529377"/>
              <a:gd name="connsiteX50" fmla="*/ 6547333 w 6858001"/>
              <a:gd name="connsiteY50" fmla="*/ 50091 h 5529377"/>
              <a:gd name="connsiteX51" fmla="*/ 6702324 w 6858001"/>
              <a:gd name="connsiteY51" fmla="*/ 26222 h 55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529377">
                <a:moveTo>
                  <a:pt x="6858001" y="1177"/>
                </a:moveTo>
                <a:lnTo>
                  <a:pt x="6858001" y="1344715"/>
                </a:lnTo>
                <a:lnTo>
                  <a:pt x="6858000" y="1344715"/>
                </a:lnTo>
                <a:lnTo>
                  <a:pt x="6858000" y="5529377"/>
                </a:lnTo>
                <a:lnTo>
                  <a:pt x="0" y="5529376"/>
                </a:lnTo>
                <a:lnTo>
                  <a:pt x="0" y="891096"/>
                </a:lnTo>
                <a:lnTo>
                  <a:pt x="1" y="891096"/>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4" name="Picture 3">
            <a:extLst>
              <a:ext uri="{FF2B5EF4-FFF2-40B4-BE49-F238E27FC236}">
                <a16:creationId xmlns:a16="http://schemas.microsoft.com/office/drawing/2014/main" id="{4C31027E-6068-5806-D17A-2B988D18EBDF}"/>
              </a:ext>
            </a:extLst>
          </p:cNvPr>
          <p:cNvPicPr>
            <a:picLocks noChangeAspect="1"/>
          </p:cNvPicPr>
          <p:nvPr/>
        </p:nvPicPr>
        <p:blipFill>
          <a:blip r:embed="rId2"/>
          <a:stretch>
            <a:fillRect/>
          </a:stretch>
        </p:blipFill>
        <p:spPr>
          <a:xfrm>
            <a:off x="7539161" y="2113743"/>
            <a:ext cx="3980139" cy="4031607"/>
          </a:xfrm>
          <a:prstGeom prst="rect">
            <a:avLst/>
          </a:prstGeom>
          <a:effectLst/>
        </p:spPr>
      </p:pic>
      <p:sp>
        <p:nvSpPr>
          <p:cNvPr id="15" name="Rectangle 14">
            <a:extLst>
              <a:ext uri="{FF2B5EF4-FFF2-40B4-BE49-F238E27FC236}">
                <a16:creationId xmlns:a16="http://schemas.microsoft.com/office/drawing/2014/main" id="{C137128D-E594-4905-9F76-E385F0831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BB501A7-953E-80DB-FC69-84FA9BA7515E}"/>
              </a:ext>
            </a:extLst>
          </p:cNvPr>
          <p:cNvSpPr>
            <a:spLocks noGrp="1"/>
          </p:cNvSpPr>
          <p:nvPr>
            <p:ph idx="1"/>
          </p:nvPr>
        </p:nvSpPr>
        <p:spPr>
          <a:xfrm>
            <a:off x="265362" y="1145347"/>
            <a:ext cx="6605678" cy="3785419"/>
          </a:xfrm>
        </p:spPr>
        <p:txBody>
          <a:bodyPr vert="horz" lIns="91440" tIns="45720" rIns="91440" bIns="45720" rtlCol="0" anchor="t">
            <a:noAutofit/>
          </a:bodyPr>
          <a:lstStyle/>
          <a:p>
            <a:pPr>
              <a:lnSpc>
                <a:spcPct val="90000"/>
              </a:lnSpc>
              <a:buFont typeface="Wingdings" charset="2"/>
              <a:buChar char="Ø"/>
            </a:pPr>
            <a:r>
              <a:rPr lang="en-US" sz="2400" b="1" dirty="0">
                <a:solidFill>
                  <a:srgbClr val="FFFFFF"/>
                </a:solidFill>
                <a:latin typeface="Times New Roman"/>
                <a:cs typeface="Times New Roman"/>
              </a:rPr>
              <a:t>Reason for using this algorithm:</a:t>
            </a:r>
            <a:endParaRPr lang="en-US"/>
          </a:p>
          <a:p>
            <a:pPr marL="0" indent="0">
              <a:lnSpc>
                <a:spcPct val="90000"/>
              </a:lnSpc>
              <a:buClr>
                <a:srgbClr val="F7F7F7"/>
              </a:buClr>
              <a:buNone/>
            </a:pPr>
            <a:r>
              <a:rPr lang="en-US" sz="2400" dirty="0">
                <a:solidFill>
                  <a:srgbClr val="FFFFFF"/>
                </a:solidFill>
                <a:latin typeface="Times New Roman"/>
                <a:ea typeface="+mj-lt"/>
                <a:cs typeface="+mj-lt"/>
              </a:rPr>
              <a:t>Logistic regression is well-suited for such problems as it predicts the probability of a customer belonging to one of the two classes.</a:t>
            </a:r>
            <a:endParaRPr lang="en-US" sz="2400" b="1" dirty="0">
              <a:solidFill>
                <a:srgbClr val="FFFFFF"/>
              </a:solidFill>
              <a:latin typeface="Times New Roman"/>
              <a:cs typeface="Times New Roman"/>
            </a:endParaRPr>
          </a:p>
          <a:p>
            <a:pPr>
              <a:lnSpc>
                <a:spcPct val="90000"/>
              </a:lnSpc>
              <a:buClr>
                <a:srgbClr val="F7F7F7"/>
              </a:buClr>
              <a:buFont typeface="Wingdings" charset="2"/>
              <a:buChar char="Ø"/>
            </a:pPr>
            <a:r>
              <a:rPr lang="en-US" sz="2400" b="1" dirty="0">
                <a:solidFill>
                  <a:srgbClr val="FFFFFF"/>
                </a:solidFill>
                <a:latin typeface="Times New Roman"/>
                <a:cs typeface="Times New Roman"/>
              </a:rPr>
              <a:t>Data Preparation:</a:t>
            </a:r>
            <a:endParaRPr lang="en-US" sz="2400" dirty="0">
              <a:solidFill>
                <a:srgbClr val="FFFFFF"/>
              </a:solidFill>
              <a:latin typeface="Times New Roman"/>
              <a:cs typeface="Times New Roman"/>
            </a:endParaRPr>
          </a:p>
          <a:p>
            <a:pPr marL="0" indent="0">
              <a:lnSpc>
                <a:spcPct val="90000"/>
              </a:lnSpc>
              <a:buClr>
                <a:srgbClr val="8AD0D6"/>
              </a:buClr>
              <a:buNone/>
            </a:pPr>
            <a:r>
              <a:rPr lang="en-US" sz="2400" dirty="0">
                <a:solidFill>
                  <a:srgbClr val="FFFFFF"/>
                </a:solidFill>
                <a:latin typeface="Times New Roman"/>
                <a:cs typeface="Times New Roman"/>
              </a:rPr>
              <a:t>Encode categorical data (one-hot).                </a:t>
            </a:r>
          </a:p>
          <a:p>
            <a:pPr marL="0" indent="0">
              <a:lnSpc>
                <a:spcPct val="90000"/>
              </a:lnSpc>
              <a:buNone/>
            </a:pPr>
            <a:r>
              <a:rPr lang="en-US" sz="2400" dirty="0">
                <a:solidFill>
                  <a:srgbClr val="FFFFFF"/>
                </a:solidFill>
                <a:latin typeface="Times New Roman"/>
                <a:cs typeface="Times New Roman"/>
              </a:rPr>
              <a:t>Scale numerical data (standardize).</a:t>
            </a:r>
            <a:endParaRPr lang="en-US"/>
          </a:p>
          <a:p>
            <a:pPr>
              <a:lnSpc>
                <a:spcPct val="90000"/>
              </a:lnSpc>
              <a:buClr>
                <a:srgbClr val="EBEBEB">
                  <a:lumMod val="40000"/>
                  <a:lumOff val="60000"/>
                </a:srgbClr>
              </a:buClr>
              <a:buFont typeface="Wingdings" charset="2"/>
              <a:buChar char="Ø"/>
            </a:pPr>
            <a:r>
              <a:rPr lang="en-US" sz="2400" b="1" dirty="0">
                <a:solidFill>
                  <a:srgbClr val="FFFFFF"/>
                </a:solidFill>
                <a:latin typeface="Times New Roman"/>
                <a:cs typeface="Times New Roman"/>
              </a:rPr>
              <a:t>Correlation Analysis:</a:t>
            </a:r>
            <a:endParaRPr lang="en-US" sz="2400" dirty="0">
              <a:solidFill>
                <a:srgbClr val="FFFFFF"/>
              </a:solidFill>
              <a:latin typeface="Times New Roman"/>
              <a:cs typeface="Times New Roman"/>
            </a:endParaRPr>
          </a:p>
          <a:p>
            <a:pPr marL="0" indent="0">
              <a:lnSpc>
                <a:spcPct val="90000"/>
              </a:lnSpc>
              <a:buClr>
                <a:srgbClr val="8AD0D6"/>
              </a:buClr>
              <a:buNone/>
            </a:pPr>
            <a:r>
              <a:rPr lang="en-US" sz="2400" dirty="0">
                <a:solidFill>
                  <a:srgbClr val="FFFFFF"/>
                </a:solidFill>
                <a:latin typeface="Times New Roman"/>
                <a:cs typeface="Times New Roman"/>
              </a:rPr>
              <a:t>High correlation between "tenure" and "</a:t>
            </a:r>
            <a:r>
              <a:rPr lang="en-US" sz="2400" err="1">
                <a:solidFill>
                  <a:srgbClr val="FFFFFF"/>
                </a:solidFill>
                <a:latin typeface="Times New Roman"/>
                <a:cs typeface="Times New Roman"/>
              </a:rPr>
              <a:t>TotalCharges</a:t>
            </a:r>
            <a:r>
              <a:rPr lang="en-US" sz="2400" dirty="0">
                <a:solidFill>
                  <a:srgbClr val="FFFFFF"/>
                </a:solidFill>
                <a:latin typeface="Times New Roman"/>
                <a:cs typeface="Times New Roman"/>
              </a:rPr>
              <a:t>" (0.83).</a:t>
            </a:r>
          </a:p>
          <a:p>
            <a:pPr marL="0" indent="0">
              <a:lnSpc>
                <a:spcPct val="90000"/>
              </a:lnSpc>
              <a:buClr>
                <a:srgbClr val="8AD0D6"/>
              </a:buClr>
              <a:buNone/>
            </a:pPr>
            <a:r>
              <a:rPr lang="en-US" sz="2400" dirty="0">
                <a:solidFill>
                  <a:srgbClr val="FFFFFF"/>
                </a:solidFill>
                <a:latin typeface="Times New Roman"/>
                <a:cs typeface="Times New Roman"/>
              </a:rPr>
              <a:t>"</a:t>
            </a:r>
            <a:r>
              <a:rPr lang="en-US" sz="2400" err="1">
                <a:solidFill>
                  <a:srgbClr val="FFFFFF"/>
                </a:solidFill>
                <a:latin typeface="Times New Roman"/>
                <a:cs typeface="Times New Roman"/>
              </a:rPr>
              <a:t>MonthlyCharges</a:t>
            </a:r>
            <a:r>
              <a:rPr lang="en-US" sz="2400" dirty="0">
                <a:solidFill>
                  <a:srgbClr val="FFFFFF"/>
                </a:solidFill>
                <a:latin typeface="Times New Roman"/>
                <a:cs typeface="Times New Roman"/>
              </a:rPr>
              <a:t>" and "</a:t>
            </a:r>
            <a:r>
              <a:rPr lang="en-US" sz="2400" err="1">
                <a:solidFill>
                  <a:srgbClr val="FFFFFF"/>
                </a:solidFill>
                <a:latin typeface="Times New Roman"/>
                <a:cs typeface="Times New Roman"/>
              </a:rPr>
              <a:t>TotalCharges</a:t>
            </a:r>
            <a:r>
              <a:rPr lang="en-US" sz="2400" dirty="0">
                <a:solidFill>
                  <a:srgbClr val="FFFFFF"/>
                </a:solidFill>
                <a:latin typeface="Times New Roman"/>
                <a:cs typeface="Times New Roman"/>
              </a:rPr>
              <a:t>" (0.65).</a:t>
            </a:r>
          </a:p>
          <a:p>
            <a:pPr>
              <a:lnSpc>
                <a:spcPct val="90000"/>
              </a:lnSpc>
              <a:buClr>
                <a:srgbClr val="EBEBEB">
                  <a:lumMod val="40000"/>
                  <a:lumOff val="60000"/>
                </a:srgbClr>
              </a:buClr>
              <a:buFont typeface="Wingdings" charset="2"/>
              <a:buChar char="Ø"/>
            </a:pPr>
            <a:r>
              <a:rPr lang="en-US" sz="2400" b="1" dirty="0">
                <a:solidFill>
                  <a:srgbClr val="FFFFFF"/>
                </a:solidFill>
                <a:latin typeface="Times New Roman"/>
                <a:cs typeface="Times New Roman"/>
              </a:rPr>
              <a:t>Decision:</a:t>
            </a:r>
            <a:endParaRPr lang="en-US" sz="2400" dirty="0">
              <a:solidFill>
                <a:srgbClr val="FFFFFF"/>
              </a:solidFill>
              <a:latin typeface="Times New Roman"/>
              <a:cs typeface="Times New Roman"/>
            </a:endParaRPr>
          </a:p>
          <a:p>
            <a:pPr marL="0" indent="0">
              <a:lnSpc>
                <a:spcPct val="90000"/>
              </a:lnSpc>
              <a:buClr>
                <a:srgbClr val="8AD0D6"/>
              </a:buClr>
              <a:buNone/>
            </a:pPr>
            <a:r>
              <a:rPr lang="en-US" sz="2400" dirty="0">
                <a:solidFill>
                  <a:srgbClr val="FFFFFF"/>
                </a:solidFill>
                <a:latin typeface="Times New Roman"/>
                <a:cs typeface="Times New Roman"/>
              </a:rPr>
              <a:t>Drop "</a:t>
            </a:r>
            <a:r>
              <a:rPr lang="en-US" sz="2400" err="1">
                <a:solidFill>
                  <a:srgbClr val="FFFFFF"/>
                </a:solidFill>
                <a:latin typeface="Times New Roman"/>
                <a:cs typeface="Times New Roman"/>
              </a:rPr>
              <a:t>TotalCharges</a:t>
            </a:r>
            <a:r>
              <a:rPr lang="en-US" sz="2400" dirty="0">
                <a:solidFill>
                  <a:srgbClr val="FFFFFF"/>
                </a:solidFill>
                <a:latin typeface="Times New Roman"/>
                <a:cs typeface="Times New Roman"/>
              </a:rPr>
              <a:t>" before modeling.</a:t>
            </a:r>
          </a:p>
          <a:p>
            <a:pPr>
              <a:lnSpc>
                <a:spcPct val="90000"/>
              </a:lnSpc>
              <a:buClr>
                <a:srgbClr val="8AD0D6"/>
              </a:buClr>
            </a:pPr>
            <a:endParaRPr lang="en-US">
              <a:solidFill>
                <a:srgbClr val="FFFFFF"/>
              </a:solidFill>
              <a:latin typeface="Times New Roman"/>
              <a:cs typeface="Times New Roman"/>
            </a:endParaRPr>
          </a:p>
        </p:txBody>
      </p:sp>
    </p:spTree>
    <p:extLst>
      <p:ext uri="{BB962C8B-B14F-4D97-AF65-F5344CB8AC3E}">
        <p14:creationId xmlns:p14="http://schemas.microsoft.com/office/powerpoint/2010/main" val="1109650676"/>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office theme</Template>
  <TotalTime>56</TotalTime>
  <Words>1568</Words>
  <Application>Microsoft Office PowerPoint</Application>
  <PresentationFormat>Widescreen</PresentationFormat>
  <Paragraphs>164</Paragraphs>
  <Slides>21</Slides>
  <Notes>0</Notes>
  <HiddenSlides>0</HiddenSlides>
  <MMClips>5</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Calibri</vt:lpstr>
      <vt:lpstr>Calibri Light</vt:lpstr>
      <vt:lpstr>Century Gothic</vt:lpstr>
      <vt:lpstr>Garamond</vt:lpstr>
      <vt:lpstr>Times New Roman</vt:lpstr>
      <vt:lpstr>Wingdings</vt:lpstr>
      <vt:lpstr>Wingdings 3</vt:lpstr>
      <vt:lpstr>Ion</vt:lpstr>
      <vt:lpstr>Predicting Customer Churn in Telecom Company </vt:lpstr>
      <vt:lpstr>Real world problem :Customer Churn</vt:lpstr>
      <vt:lpstr>PowerPoint Presentation</vt:lpstr>
      <vt:lpstr>Objective </vt:lpstr>
      <vt:lpstr>Data Cleaning </vt:lpstr>
      <vt:lpstr>Exploratory Data Analysis</vt:lpstr>
      <vt:lpstr>PowerPoint Presentation</vt:lpstr>
      <vt:lpstr>PowerPoint Presentation</vt:lpstr>
      <vt:lpstr>Logistic Regression  </vt:lpstr>
      <vt:lpstr>Baseline logistic regression results</vt:lpstr>
      <vt:lpstr>Optimized Logistic Regression</vt:lpstr>
      <vt:lpstr> Decision Tree</vt:lpstr>
      <vt:lpstr>Baseline Decision Tree</vt:lpstr>
      <vt:lpstr>Optimized Decision Tree </vt:lpstr>
      <vt:lpstr>Random Forest</vt:lpstr>
      <vt:lpstr>Baseline Random Forest</vt:lpstr>
      <vt:lpstr>Optimized Random Forest</vt:lpstr>
      <vt:lpstr>Comparing model performances</vt:lpstr>
      <vt:lpstr>Conclusion and Recommendations</vt:lpstr>
      <vt:lpstr>Acknowledgement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Lazaree Pradeep Worlikar</cp:lastModifiedBy>
  <cp:revision>773</cp:revision>
  <dcterms:created xsi:type="dcterms:W3CDTF">2023-10-26T12:43:42Z</dcterms:created>
  <dcterms:modified xsi:type="dcterms:W3CDTF">2023-10-26T21:03:18Z</dcterms:modified>
</cp:coreProperties>
</file>